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9144000" cy="6858000"/>
  <p:notesSz cx="9144000" cy="685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284857" y="140030"/>
            <a:ext cx="4574285" cy="12458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chemeClr val="tx1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83843" y="405206"/>
            <a:ext cx="6576313" cy="697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5939" y="1232661"/>
            <a:ext cx="8072120" cy="44615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chemeClr val="tx1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475482" y="6448450"/>
            <a:ext cx="2193290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447278" y="6419027"/>
            <a:ext cx="186690" cy="200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58264" y="423798"/>
            <a:ext cx="6431915" cy="14890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175260">
              <a:lnSpc>
                <a:spcPct val="100000"/>
              </a:lnSpc>
              <a:spcBef>
                <a:spcPts val="100"/>
              </a:spcBef>
            </a:pPr>
            <a:r>
              <a:rPr dirty="0" sz="4800" spc="-1045" b="1">
                <a:latin typeface="Tahoma"/>
                <a:cs typeface="Tahoma"/>
              </a:rPr>
              <a:t>ระบบคอมพวเตอร์และสถาปัตยกรรม </a:t>
            </a:r>
            <a:r>
              <a:rPr dirty="0" sz="4800" spc="-1040" b="1">
                <a:latin typeface="Tahoma"/>
                <a:cs typeface="Tahoma"/>
              </a:rPr>
              <a:t> </a:t>
            </a:r>
            <a:r>
              <a:rPr dirty="0" sz="4800" spc="-1220" b="1">
                <a:latin typeface="Tahoma"/>
                <a:cs typeface="Tahoma"/>
              </a:rPr>
              <a:t>(Computer</a:t>
            </a:r>
            <a:r>
              <a:rPr dirty="0" sz="4800" spc="-615" b="1">
                <a:latin typeface="Tahoma"/>
                <a:cs typeface="Tahoma"/>
              </a:rPr>
              <a:t> </a:t>
            </a:r>
            <a:r>
              <a:rPr dirty="0" sz="4800" spc="-1195" b="1">
                <a:latin typeface="Tahoma"/>
                <a:cs typeface="Tahoma"/>
              </a:rPr>
              <a:t>Syste</a:t>
            </a:r>
            <a:r>
              <a:rPr dirty="0" sz="4800" spc="-2075" b="1">
                <a:latin typeface="Tahoma"/>
                <a:cs typeface="Tahoma"/>
              </a:rPr>
              <a:t>m</a:t>
            </a:r>
            <a:r>
              <a:rPr dirty="0" sz="4800" spc="-635" b="1">
                <a:latin typeface="Tahoma"/>
                <a:cs typeface="Tahoma"/>
              </a:rPr>
              <a:t> </a:t>
            </a:r>
            <a:r>
              <a:rPr dirty="0" sz="4800" spc="-1285" b="1">
                <a:latin typeface="Tahoma"/>
                <a:cs typeface="Tahoma"/>
              </a:rPr>
              <a:t>an</a:t>
            </a:r>
            <a:r>
              <a:rPr dirty="0" sz="4800" spc="-1300" b="1">
                <a:latin typeface="Tahoma"/>
                <a:cs typeface="Tahoma"/>
              </a:rPr>
              <a:t>d</a:t>
            </a:r>
            <a:r>
              <a:rPr dirty="0" sz="4800" spc="-615" b="1">
                <a:latin typeface="Tahoma"/>
                <a:cs typeface="Tahoma"/>
              </a:rPr>
              <a:t> </a:t>
            </a:r>
            <a:r>
              <a:rPr dirty="0" sz="4800" spc="-1035" b="1">
                <a:latin typeface="Tahoma"/>
                <a:cs typeface="Tahoma"/>
              </a:rPr>
              <a:t>Architectur</a:t>
            </a:r>
            <a:r>
              <a:rPr dirty="0" sz="4800" spc="-1220" b="1">
                <a:latin typeface="Tahoma"/>
                <a:cs typeface="Tahoma"/>
              </a:rPr>
              <a:t>e</a:t>
            </a:r>
            <a:r>
              <a:rPr dirty="0" sz="4800" spc="-1125" b="1">
                <a:latin typeface="Tahoma"/>
                <a:cs typeface="Tahoma"/>
              </a:rPr>
              <a:t>)</a:t>
            </a:r>
            <a:endParaRPr sz="4800">
              <a:latin typeface="Tahoma"/>
              <a:cs typeface="Tahom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56257" y="2226691"/>
            <a:ext cx="5332730" cy="173355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algn="ctr" marL="4445">
              <a:lnSpc>
                <a:spcPct val="100000"/>
              </a:lnSpc>
              <a:spcBef>
                <a:spcPts val="105"/>
              </a:spcBef>
            </a:pPr>
            <a:r>
              <a:rPr dirty="0" sz="5600" spc="-1305"/>
              <a:t>Chapter</a:t>
            </a:r>
            <a:r>
              <a:rPr dirty="0" sz="5600" spc="-745"/>
              <a:t> </a:t>
            </a:r>
            <a:r>
              <a:rPr dirty="0" sz="5600" spc="-1720"/>
              <a:t>5</a:t>
            </a:r>
            <a:endParaRPr sz="5600"/>
          </a:p>
          <a:p>
            <a:pPr algn="ctr">
              <a:lnSpc>
                <a:spcPct val="100000"/>
              </a:lnSpc>
            </a:pPr>
            <a:r>
              <a:rPr dirty="0" sz="5600" spc="-1150"/>
              <a:t>ไมโครโพรเซสเซอร์เบืองต้น</a:t>
            </a:r>
            <a:endParaRPr sz="5600"/>
          </a:p>
        </p:txBody>
      </p:sp>
      <p:sp>
        <p:nvSpPr>
          <p:cNvPr id="5" name="object 5"/>
          <p:cNvSpPr txBox="1"/>
          <p:nvPr/>
        </p:nvSpPr>
        <p:spPr>
          <a:xfrm>
            <a:off x="8502142" y="6419027"/>
            <a:ext cx="132080" cy="20066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 spc="-229">
                <a:solidFill>
                  <a:srgbClr val="888888"/>
                </a:solidFill>
                <a:latin typeface="Arial MT"/>
                <a:cs typeface="Arial MT"/>
              </a:rPr>
              <a:t>1</a:t>
            </a:fld>
            <a:endParaRPr sz="1200">
              <a:latin typeface="Arial MT"/>
              <a:cs typeface="Arial MT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93444" y="4111539"/>
            <a:ext cx="7156450" cy="1779905"/>
          </a:xfrm>
          <a:prstGeom prst="rect">
            <a:avLst/>
          </a:prstGeom>
        </p:spPr>
        <p:txBody>
          <a:bodyPr wrap="square" lIns="0" tIns="1784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405"/>
              </a:spcBef>
              <a:tabLst>
                <a:tab pos="3430904" algn="l"/>
              </a:tabLst>
            </a:pPr>
            <a:r>
              <a:rPr dirty="0" sz="3200" spc="-740" b="1">
                <a:latin typeface="Tahoma"/>
                <a:cs typeface="Tahoma"/>
              </a:rPr>
              <a:t>โ</a:t>
            </a:r>
            <a:r>
              <a:rPr dirty="0" sz="3200" spc="-885" b="1">
                <a:latin typeface="Tahoma"/>
                <a:cs typeface="Tahoma"/>
              </a:rPr>
              <a:t>ด</a:t>
            </a:r>
            <a:r>
              <a:rPr dirty="0" sz="3200" spc="-944" b="1">
                <a:latin typeface="Tahoma"/>
                <a:cs typeface="Tahoma"/>
              </a:rPr>
              <a:t>ย</a:t>
            </a:r>
            <a:r>
              <a:rPr dirty="0" sz="3200" spc="-425" b="1">
                <a:latin typeface="Tahoma"/>
                <a:cs typeface="Tahoma"/>
              </a:rPr>
              <a:t> </a:t>
            </a:r>
            <a:r>
              <a:rPr dirty="0" sz="3200" spc="-1115" b="1">
                <a:latin typeface="Tahoma"/>
                <a:cs typeface="Tahoma"/>
              </a:rPr>
              <a:t>ผ</a:t>
            </a:r>
            <a:r>
              <a:rPr dirty="0" sz="3200" spc="95" b="1">
                <a:latin typeface="Tahoma"/>
                <a:cs typeface="Tahoma"/>
              </a:rPr>
              <a:t>้</a:t>
            </a:r>
            <a:r>
              <a:rPr dirty="0" sz="3200" spc="10" b="1">
                <a:latin typeface="Tahoma"/>
                <a:cs typeface="Tahoma"/>
              </a:rPr>
              <a:t>ู</a:t>
            </a:r>
            <a:r>
              <a:rPr dirty="0" sz="3200" spc="-1295" b="1">
                <a:latin typeface="Tahoma"/>
                <a:cs typeface="Tahoma"/>
              </a:rPr>
              <a:t>ช</a:t>
            </a:r>
            <a:r>
              <a:rPr dirty="0" sz="3200" spc="200" b="1">
                <a:latin typeface="Tahoma"/>
                <a:cs typeface="Tahoma"/>
              </a:rPr>
              <a:t>่</a:t>
            </a:r>
            <a:r>
              <a:rPr dirty="0" sz="3200" spc="-550" b="1">
                <a:latin typeface="Tahoma"/>
                <a:cs typeface="Tahoma"/>
              </a:rPr>
              <a:t>ว</a:t>
            </a:r>
            <a:r>
              <a:rPr dirty="0" sz="3200" spc="-944" b="1">
                <a:latin typeface="Tahoma"/>
                <a:cs typeface="Tahoma"/>
              </a:rPr>
              <a:t>ย</a:t>
            </a:r>
            <a:r>
              <a:rPr dirty="0" sz="3200" spc="-869" b="1">
                <a:latin typeface="Tahoma"/>
                <a:cs typeface="Tahoma"/>
              </a:rPr>
              <a:t>ศ</a:t>
            </a:r>
            <a:r>
              <a:rPr dirty="0" sz="3200" spc="-790" b="1">
                <a:latin typeface="Tahoma"/>
                <a:cs typeface="Tahoma"/>
              </a:rPr>
              <a:t>า</a:t>
            </a:r>
            <a:r>
              <a:rPr dirty="0" sz="3200" spc="-720" b="1">
                <a:latin typeface="Tahoma"/>
                <a:cs typeface="Tahoma"/>
              </a:rPr>
              <a:t>ส</a:t>
            </a:r>
            <a:r>
              <a:rPr dirty="0" sz="3200" spc="-860" b="1">
                <a:latin typeface="Tahoma"/>
                <a:cs typeface="Tahoma"/>
              </a:rPr>
              <a:t>ต</a:t>
            </a:r>
            <a:r>
              <a:rPr dirty="0" sz="3200" spc="-570" b="1">
                <a:latin typeface="Tahoma"/>
                <a:cs typeface="Tahoma"/>
              </a:rPr>
              <a:t>ร</a:t>
            </a:r>
            <a:r>
              <a:rPr dirty="0" sz="3200" spc="-790" b="1">
                <a:latin typeface="Tahoma"/>
                <a:cs typeface="Tahoma"/>
              </a:rPr>
              <a:t>า</a:t>
            </a:r>
            <a:r>
              <a:rPr dirty="0" sz="3200" spc="-770" b="1">
                <a:latin typeface="Tahoma"/>
                <a:cs typeface="Tahoma"/>
              </a:rPr>
              <a:t>จ</a:t>
            </a:r>
            <a:r>
              <a:rPr dirty="0" sz="3200" spc="-790" b="1">
                <a:latin typeface="Tahoma"/>
                <a:cs typeface="Tahoma"/>
              </a:rPr>
              <a:t>า</a:t>
            </a:r>
            <a:r>
              <a:rPr dirty="0" sz="3200" spc="-570" b="1">
                <a:latin typeface="Tahoma"/>
                <a:cs typeface="Tahoma"/>
              </a:rPr>
              <a:t>ร</a:t>
            </a:r>
            <a:r>
              <a:rPr dirty="0" sz="3200" spc="-1055" b="1">
                <a:latin typeface="Tahoma"/>
                <a:cs typeface="Tahoma"/>
              </a:rPr>
              <a:t>ย</a:t>
            </a:r>
            <a:r>
              <a:rPr dirty="0" sz="3200" spc="105" b="1">
                <a:latin typeface="Tahoma"/>
                <a:cs typeface="Tahoma"/>
              </a:rPr>
              <a:t>์</a:t>
            </a:r>
            <a:r>
              <a:rPr dirty="0" sz="3200" spc="-844" b="1">
                <a:latin typeface="Tahoma"/>
                <a:cs typeface="Tahoma"/>
              </a:rPr>
              <a:t>ภ</a:t>
            </a:r>
            <a:r>
              <a:rPr dirty="0" sz="3200" spc="-790" b="1">
                <a:latin typeface="Tahoma"/>
                <a:cs typeface="Tahoma"/>
              </a:rPr>
              <a:t>า</a:t>
            </a:r>
            <a:r>
              <a:rPr dirty="0" sz="3200" spc="-750" b="1">
                <a:latin typeface="Tahoma"/>
                <a:cs typeface="Tahoma"/>
              </a:rPr>
              <a:t>น</a:t>
            </a:r>
            <a:r>
              <a:rPr dirty="0" sz="3200" spc="45" b="1">
                <a:latin typeface="Tahoma"/>
                <a:cs typeface="Tahoma"/>
              </a:rPr>
              <a:t>ุ</a:t>
            </a:r>
            <a:r>
              <a:rPr dirty="0" sz="3200" spc="-550" b="1">
                <a:latin typeface="Tahoma"/>
                <a:cs typeface="Tahoma"/>
              </a:rPr>
              <a:t>ว</a:t>
            </a:r>
            <a:r>
              <a:rPr dirty="0" sz="3200" spc="-3215" b="1">
                <a:latin typeface="Tahoma"/>
                <a:cs typeface="Tahoma"/>
              </a:rPr>
              <a:t>ฒ</a:t>
            </a:r>
            <a:r>
              <a:rPr dirty="0" sz="3200" b="1">
                <a:latin typeface="Tahoma"/>
                <a:cs typeface="Tahoma"/>
              </a:rPr>
              <a:t>ั</a:t>
            </a:r>
            <a:r>
              <a:rPr dirty="0" sz="3200" b="1">
                <a:latin typeface="Tahoma"/>
                <a:cs typeface="Tahoma"/>
              </a:rPr>
              <a:t>	</a:t>
            </a:r>
            <a:r>
              <a:rPr dirty="0" sz="3200" spc="-844" b="1">
                <a:latin typeface="Tahoma"/>
                <a:cs typeface="Tahoma"/>
              </a:rPr>
              <a:t>น</a:t>
            </a:r>
            <a:r>
              <a:rPr dirty="0" sz="3200" b="1">
                <a:latin typeface="Tahoma"/>
                <a:cs typeface="Tahoma"/>
              </a:rPr>
              <a:t>์</a:t>
            </a:r>
            <a:r>
              <a:rPr dirty="0" sz="3200" spc="225" b="1">
                <a:latin typeface="Tahoma"/>
                <a:cs typeface="Tahoma"/>
              </a:rPr>
              <a:t> </a:t>
            </a:r>
            <a:r>
              <a:rPr dirty="0" sz="3200" spc="-600" b="1">
                <a:latin typeface="Tahoma"/>
                <a:cs typeface="Tahoma"/>
              </a:rPr>
              <a:t>เม</a:t>
            </a:r>
            <a:r>
              <a:rPr dirty="0" sz="3200" spc="-869" b="1">
                <a:latin typeface="Tahoma"/>
                <a:cs typeface="Tahoma"/>
              </a:rPr>
              <a:t>ฆ</a:t>
            </a:r>
            <a:r>
              <a:rPr dirty="0" sz="3200" spc="-405" b="1">
                <a:latin typeface="Tahoma"/>
                <a:cs typeface="Tahoma"/>
              </a:rPr>
              <a:t>ะ</a:t>
            </a:r>
            <a:endParaRPr sz="3200">
              <a:latin typeface="Tahoma"/>
              <a:cs typeface="Tahoma"/>
            </a:endParaRPr>
          </a:p>
          <a:p>
            <a:pPr marL="3737610" marR="5080" indent="480059">
              <a:lnSpc>
                <a:spcPct val="124300"/>
              </a:lnSpc>
              <a:spcBef>
                <a:spcPts val="315"/>
              </a:spcBef>
              <a:tabLst>
                <a:tab pos="4479290" algn="l"/>
                <a:tab pos="6127115" algn="l"/>
              </a:tabLst>
            </a:pPr>
            <a:r>
              <a:rPr dirty="0" sz="2800" spc="-345">
                <a:latin typeface="Microsoft Sans Serif"/>
                <a:cs typeface="Microsoft Sans Serif"/>
              </a:rPr>
              <a:t>สาขาวิชาวิทยาการคอมพิวเตอร์ </a:t>
            </a:r>
            <a:r>
              <a:rPr dirty="0" sz="2800" spc="-730">
                <a:latin typeface="Microsoft Sans Serif"/>
                <a:cs typeface="Microsoft Sans Serif"/>
              </a:rPr>
              <a:t> </a:t>
            </a:r>
            <a:r>
              <a:rPr dirty="0" sz="2800" spc="-465">
                <a:latin typeface="Microsoft Sans Serif"/>
                <a:cs typeface="Microsoft Sans Serif"/>
              </a:rPr>
              <a:t>ค</a:t>
            </a:r>
            <a:r>
              <a:rPr dirty="0" sz="2800" spc="-685">
                <a:latin typeface="Microsoft Sans Serif"/>
                <a:cs typeface="Microsoft Sans Serif"/>
              </a:rPr>
              <a:t>ณ</a:t>
            </a:r>
            <a:r>
              <a:rPr dirty="0" sz="2800" spc="-265">
                <a:latin typeface="Microsoft Sans Serif"/>
                <a:cs typeface="Microsoft Sans Serif"/>
              </a:rPr>
              <a:t>ะ</a:t>
            </a:r>
            <a:r>
              <a:rPr dirty="0" sz="2800" spc="-380">
                <a:latin typeface="Microsoft Sans Serif"/>
                <a:cs typeface="Microsoft Sans Serif"/>
              </a:rPr>
              <a:t>ว</a:t>
            </a:r>
            <a:r>
              <a:rPr dirty="0" sz="2800" spc="-1605">
                <a:latin typeface="Microsoft Sans Serif"/>
                <a:cs typeface="Microsoft Sans Serif"/>
              </a:rPr>
              <a:t>ท</a:t>
            </a:r>
            <a:r>
              <a:rPr dirty="0" sz="2800">
                <a:latin typeface="Microsoft Sans Serif"/>
                <a:cs typeface="Microsoft Sans Serif"/>
              </a:rPr>
              <a:t>ิ</a:t>
            </a:r>
            <a:r>
              <a:rPr dirty="0" sz="2800">
                <a:latin typeface="Microsoft Sans Serif"/>
                <a:cs typeface="Microsoft Sans Serif"/>
              </a:rPr>
              <a:t>	</a:t>
            </a:r>
            <a:r>
              <a:rPr dirty="0" sz="2800" spc="-445">
                <a:latin typeface="Microsoft Sans Serif"/>
                <a:cs typeface="Microsoft Sans Serif"/>
              </a:rPr>
              <a:t>ย</a:t>
            </a:r>
            <a:r>
              <a:rPr dirty="0" sz="2800" spc="-385">
                <a:latin typeface="Microsoft Sans Serif"/>
                <a:cs typeface="Microsoft Sans Serif"/>
              </a:rPr>
              <a:t>า</a:t>
            </a:r>
            <a:r>
              <a:rPr dirty="0" sz="2800" spc="-484">
                <a:latin typeface="Microsoft Sans Serif"/>
                <a:cs typeface="Microsoft Sans Serif"/>
              </a:rPr>
              <a:t>ศ</a:t>
            </a:r>
            <a:r>
              <a:rPr dirty="0" sz="2800" spc="-385">
                <a:latin typeface="Microsoft Sans Serif"/>
                <a:cs typeface="Microsoft Sans Serif"/>
              </a:rPr>
              <a:t>า</a:t>
            </a:r>
            <a:r>
              <a:rPr dirty="0" sz="2800" spc="-235">
                <a:latin typeface="Microsoft Sans Serif"/>
                <a:cs typeface="Microsoft Sans Serif"/>
              </a:rPr>
              <a:t>ส</a:t>
            </a:r>
            <a:r>
              <a:rPr dirty="0" sz="2800" spc="-459">
                <a:latin typeface="Microsoft Sans Serif"/>
                <a:cs typeface="Microsoft Sans Serif"/>
              </a:rPr>
              <a:t>ต</a:t>
            </a:r>
            <a:r>
              <a:rPr dirty="0" sz="2800" spc="-484">
                <a:latin typeface="Microsoft Sans Serif"/>
                <a:cs typeface="Microsoft Sans Serif"/>
              </a:rPr>
              <a:t>ร</a:t>
            </a:r>
            <a:r>
              <a:rPr dirty="0" sz="2800">
                <a:latin typeface="Microsoft Sans Serif"/>
                <a:cs typeface="Microsoft Sans Serif"/>
              </a:rPr>
              <a:t>์</a:t>
            </a:r>
            <a:r>
              <a:rPr dirty="0" sz="2800" spc="-160">
                <a:latin typeface="Microsoft Sans Serif"/>
                <a:cs typeface="Microsoft Sans Serif"/>
              </a:rPr>
              <a:t> </a:t>
            </a:r>
            <a:r>
              <a:rPr dirty="0" sz="2800" spc="-465">
                <a:latin typeface="Microsoft Sans Serif"/>
                <a:cs typeface="Microsoft Sans Serif"/>
              </a:rPr>
              <a:t>ม</a:t>
            </a:r>
            <a:r>
              <a:rPr dirty="0" sz="2800" spc="-395">
                <a:latin typeface="Microsoft Sans Serif"/>
                <a:cs typeface="Microsoft Sans Serif"/>
              </a:rPr>
              <a:t>ห</a:t>
            </a:r>
            <a:r>
              <a:rPr dirty="0" sz="2800" spc="-385">
                <a:latin typeface="Microsoft Sans Serif"/>
                <a:cs typeface="Microsoft Sans Serif"/>
              </a:rPr>
              <a:t>า</a:t>
            </a:r>
            <a:r>
              <a:rPr dirty="0" sz="2800" spc="-380">
                <a:latin typeface="Microsoft Sans Serif"/>
                <a:cs typeface="Microsoft Sans Serif"/>
              </a:rPr>
              <a:t>ว</a:t>
            </a:r>
            <a:r>
              <a:rPr dirty="0" sz="2800" spc="-1605">
                <a:latin typeface="Microsoft Sans Serif"/>
                <a:cs typeface="Microsoft Sans Serif"/>
              </a:rPr>
              <a:t>ท</a:t>
            </a:r>
            <a:r>
              <a:rPr dirty="0" sz="2800">
                <a:latin typeface="Microsoft Sans Serif"/>
                <a:cs typeface="Microsoft Sans Serif"/>
              </a:rPr>
              <a:t>ิ</a:t>
            </a:r>
            <a:r>
              <a:rPr dirty="0" sz="2800">
                <a:latin typeface="Microsoft Sans Serif"/>
                <a:cs typeface="Microsoft Sans Serif"/>
              </a:rPr>
              <a:t>	</a:t>
            </a:r>
            <a:r>
              <a:rPr dirty="0" sz="2800" spc="-445">
                <a:latin typeface="Microsoft Sans Serif"/>
                <a:cs typeface="Microsoft Sans Serif"/>
              </a:rPr>
              <a:t>ย</a:t>
            </a:r>
            <a:r>
              <a:rPr dirty="0" sz="2800" spc="-385">
                <a:latin typeface="Microsoft Sans Serif"/>
                <a:cs typeface="Microsoft Sans Serif"/>
              </a:rPr>
              <a:t>า</a:t>
            </a:r>
            <a:r>
              <a:rPr dirty="0" sz="2800" spc="-260">
                <a:latin typeface="Microsoft Sans Serif"/>
                <a:cs typeface="Microsoft Sans Serif"/>
              </a:rPr>
              <a:t>ล</a:t>
            </a:r>
            <a:r>
              <a:rPr dirty="0" sz="2800" spc="-1310">
                <a:latin typeface="Microsoft Sans Serif"/>
                <a:cs typeface="Microsoft Sans Serif"/>
              </a:rPr>
              <a:t>ย</a:t>
            </a:r>
            <a:r>
              <a:rPr dirty="0" sz="2800">
                <a:latin typeface="Microsoft Sans Serif"/>
                <a:cs typeface="Microsoft Sans Serif"/>
              </a:rPr>
              <a:t>ั</a:t>
            </a:r>
            <a:r>
              <a:rPr dirty="0" sz="2800" spc="120">
                <a:latin typeface="Microsoft Sans Serif"/>
                <a:cs typeface="Microsoft Sans Serif"/>
              </a:rPr>
              <a:t> </a:t>
            </a:r>
            <a:r>
              <a:rPr dirty="0" sz="2800" spc="-545">
                <a:latin typeface="Microsoft Sans Serif"/>
                <a:cs typeface="Microsoft Sans Serif"/>
              </a:rPr>
              <a:t>แ</a:t>
            </a:r>
            <a:r>
              <a:rPr dirty="0" sz="2800" spc="-480">
                <a:latin typeface="Microsoft Sans Serif"/>
                <a:cs typeface="Microsoft Sans Serif"/>
              </a:rPr>
              <a:t>ม</a:t>
            </a:r>
            <a:r>
              <a:rPr dirty="0" sz="2800" spc="15">
                <a:latin typeface="Microsoft Sans Serif"/>
                <a:cs typeface="Microsoft Sans Serif"/>
              </a:rPr>
              <a:t>่</a:t>
            </a:r>
            <a:r>
              <a:rPr dirty="0" sz="2800" spc="-300">
                <a:latin typeface="Microsoft Sans Serif"/>
                <a:cs typeface="Microsoft Sans Serif"/>
              </a:rPr>
              <a:t>โจ</a:t>
            </a:r>
            <a:endParaRPr sz="28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35276" y="411302"/>
            <a:ext cx="5481320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400" spc="-1245"/>
              <a:t>ร</a:t>
            </a:r>
            <a:r>
              <a:rPr dirty="0" sz="4400" spc="-1245"/>
              <a:t>ู</a:t>
            </a:r>
            <a:r>
              <a:rPr dirty="0" sz="4400" spc="-1245"/>
              <a:t>ปแบบคา˚</a:t>
            </a:r>
            <a:r>
              <a:rPr dirty="0" sz="4400" spc="165"/>
              <a:t> </a:t>
            </a:r>
            <a:r>
              <a:rPr dirty="0" sz="4400" spc="-950"/>
              <a:t>ส่ังและโหมดของแอดเดรส</a:t>
            </a:r>
            <a:endParaRPr sz="4400"/>
          </a:p>
        </p:txBody>
      </p:sp>
      <p:sp>
        <p:nvSpPr>
          <p:cNvPr id="3" name="object 3"/>
          <p:cNvSpPr txBox="1"/>
          <p:nvPr/>
        </p:nvSpPr>
        <p:spPr>
          <a:xfrm>
            <a:off x="535940" y="1469556"/>
            <a:ext cx="7600315" cy="2269490"/>
          </a:xfrm>
          <a:prstGeom prst="rect">
            <a:avLst/>
          </a:prstGeom>
        </p:spPr>
        <p:txBody>
          <a:bodyPr wrap="square" lIns="0" tIns="11049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70"/>
              </a:spcBef>
            </a:pPr>
            <a:r>
              <a:rPr dirty="0" sz="3200" spc="-590">
                <a:latin typeface="Microsoft Sans Serif"/>
                <a:cs typeface="Microsoft Sans Serif"/>
              </a:rPr>
              <a:t>Ex.</a:t>
            </a:r>
            <a:endParaRPr sz="3200">
              <a:latin typeface="Microsoft Sans Serif"/>
              <a:cs typeface="Microsoft Sans Serif"/>
            </a:endParaRPr>
          </a:p>
          <a:p>
            <a:pPr marL="355600">
              <a:lnSpc>
                <a:spcPct val="100000"/>
              </a:lnSpc>
              <a:spcBef>
                <a:spcPts val="765"/>
              </a:spcBef>
              <a:tabLst>
                <a:tab pos="1313815" algn="l"/>
              </a:tabLst>
            </a:pPr>
            <a:r>
              <a:rPr dirty="0" sz="3200" spc="-785">
                <a:latin typeface="Microsoft Sans Serif"/>
                <a:cs typeface="Microsoft Sans Serif"/>
              </a:rPr>
              <a:t>MOV</a:t>
            </a:r>
            <a:r>
              <a:rPr dirty="0" sz="3200" spc="-785">
                <a:latin typeface="Microsoft Sans Serif"/>
                <a:cs typeface="Microsoft Sans Serif"/>
              </a:rPr>
              <a:t>	</a:t>
            </a:r>
            <a:r>
              <a:rPr dirty="0" sz="3200" spc="-819">
                <a:latin typeface="Microsoft Sans Serif"/>
                <a:cs typeface="Microsoft Sans Serif"/>
              </a:rPr>
              <a:t>Ope</a:t>
            </a:r>
            <a:r>
              <a:rPr dirty="0" sz="3200" spc="-585">
                <a:latin typeface="Microsoft Sans Serif"/>
                <a:cs typeface="Microsoft Sans Serif"/>
              </a:rPr>
              <a:t>r1</a:t>
            </a:r>
            <a:r>
              <a:rPr dirty="0" sz="3200" spc="-365">
                <a:latin typeface="Microsoft Sans Serif"/>
                <a:cs typeface="Microsoft Sans Serif"/>
              </a:rPr>
              <a:t>,</a:t>
            </a:r>
            <a:r>
              <a:rPr dirty="0" sz="3200" spc="-325">
                <a:latin typeface="Microsoft Sans Serif"/>
                <a:cs typeface="Microsoft Sans Serif"/>
              </a:rPr>
              <a:t> </a:t>
            </a:r>
            <a:r>
              <a:rPr dirty="0" sz="3200" spc="-894">
                <a:latin typeface="Microsoft Sans Serif"/>
                <a:cs typeface="Microsoft Sans Serif"/>
              </a:rPr>
              <a:t>Op</a:t>
            </a:r>
            <a:r>
              <a:rPr dirty="0" sz="3200" spc="-755">
                <a:latin typeface="Microsoft Sans Serif"/>
                <a:cs typeface="Microsoft Sans Serif"/>
              </a:rPr>
              <a:t>e</a:t>
            </a:r>
            <a:r>
              <a:rPr dirty="0" sz="3200" spc="-365">
                <a:latin typeface="Microsoft Sans Serif"/>
                <a:cs typeface="Microsoft Sans Serif"/>
              </a:rPr>
              <a:t>r</a:t>
            </a:r>
            <a:r>
              <a:rPr dirty="0" sz="3200" spc="-725">
                <a:latin typeface="Microsoft Sans Serif"/>
                <a:cs typeface="Microsoft Sans Serif"/>
              </a:rPr>
              <a:t>2</a:t>
            </a:r>
            <a:endParaRPr sz="3200">
              <a:latin typeface="Microsoft Sans Serif"/>
              <a:cs typeface="Microsoft Sans Serif"/>
            </a:endParaRPr>
          </a:p>
          <a:p>
            <a:pPr marL="1059815" marR="100330" indent="-132715">
              <a:lnSpc>
                <a:spcPct val="100000"/>
              </a:lnSpc>
              <a:spcBef>
                <a:spcPts val="770"/>
              </a:spcBef>
              <a:tabLst>
                <a:tab pos="2551430" algn="l"/>
                <a:tab pos="4476115" algn="l"/>
                <a:tab pos="6246495" algn="l"/>
              </a:tabLst>
            </a:pPr>
            <a:r>
              <a:rPr dirty="0" sz="3200" spc="-305">
                <a:latin typeface="Microsoft Sans Serif"/>
                <a:cs typeface="Microsoft Sans Serif"/>
              </a:rPr>
              <a:t>:</a:t>
            </a:r>
            <a:r>
              <a:rPr dirty="0" sz="3200" spc="-325">
                <a:latin typeface="Microsoft Sans Serif"/>
                <a:cs typeface="Microsoft Sans Serif"/>
              </a:rPr>
              <a:t> </a:t>
            </a:r>
            <a:r>
              <a:rPr dirty="0" sz="3200" spc="-375">
                <a:latin typeface="Microsoft Sans Serif"/>
                <a:cs typeface="Microsoft Sans Serif"/>
              </a:rPr>
              <a:t>เ</a:t>
            </a:r>
            <a:r>
              <a:rPr dirty="0" sz="3200" spc="-735">
                <a:latin typeface="Microsoft Sans Serif"/>
                <a:cs typeface="Microsoft Sans Serif"/>
              </a:rPr>
              <a:t>ป</a:t>
            </a:r>
            <a:r>
              <a:rPr dirty="0" sz="3200">
                <a:latin typeface="Microsoft Sans Serif"/>
                <a:cs typeface="Microsoft Sans Serif"/>
              </a:rPr>
              <a:t>็</a:t>
            </a:r>
            <a:r>
              <a:rPr dirty="0" sz="3200" spc="-550">
                <a:latin typeface="Microsoft Sans Serif"/>
                <a:cs typeface="Microsoft Sans Serif"/>
              </a:rPr>
              <a:t> </a:t>
            </a:r>
            <a:r>
              <a:rPr dirty="0" sz="3200" spc="-515">
                <a:latin typeface="Microsoft Sans Serif"/>
                <a:cs typeface="Microsoft Sans Serif"/>
              </a:rPr>
              <a:t>น</a:t>
            </a:r>
            <a:r>
              <a:rPr dirty="0" sz="3200" spc="-480">
                <a:latin typeface="Microsoft Sans Serif"/>
                <a:cs typeface="Microsoft Sans Serif"/>
              </a:rPr>
              <a:t>ก</a:t>
            </a:r>
            <a:r>
              <a:rPr dirty="0" sz="3200" spc="-440">
                <a:latin typeface="Microsoft Sans Serif"/>
                <a:cs typeface="Microsoft Sans Serif"/>
              </a:rPr>
              <a:t>า</a:t>
            </a:r>
            <a:r>
              <a:rPr dirty="0" sz="3200" spc="-459">
                <a:latin typeface="Microsoft Sans Serif"/>
                <a:cs typeface="Microsoft Sans Serif"/>
              </a:rPr>
              <a:t>ร</a:t>
            </a:r>
            <a:r>
              <a:rPr dirty="0" sz="3200" spc="-365">
                <a:latin typeface="Microsoft Sans Serif"/>
                <a:cs typeface="Microsoft Sans Serif"/>
              </a:rPr>
              <a:t>ใ</a:t>
            </a:r>
            <a:r>
              <a:rPr dirty="0" sz="3200" spc="-509">
                <a:latin typeface="Microsoft Sans Serif"/>
                <a:cs typeface="Microsoft Sans Serif"/>
              </a:rPr>
              <a:t>ช</a:t>
            </a:r>
            <a:r>
              <a:rPr dirty="0" sz="3200" spc="-1730">
                <a:latin typeface="Microsoft Sans Serif"/>
                <a:cs typeface="Microsoft Sans Serif"/>
              </a:rPr>
              <a:t>ค</a:t>
            </a:r>
            <a:r>
              <a:rPr dirty="0" sz="3200">
                <a:latin typeface="Microsoft Sans Serif"/>
                <a:cs typeface="Microsoft Sans Serif"/>
              </a:rPr>
              <a:t>้</a:t>
            </a:r>
            <a:r>
              <a:rPr dirty="0" sz="3200" spc="350">
                <a:latin typeface="Microsoft Sans Serif"/>
                <a:cs typeface="Microsoft Sans Serif"/>
              </a:rPr>
              <a:t> </a:t>
            </a:r>
            <a:r>
              <a:rPr dirty="0" sz="3200" spc="-1195">
                <a:latin typeface="Microsoft Sans Serif"/>
                <a:cs typeface="Microsoft Sans Serif"/>
              </a:rPr>
              <a:t>า</a:t>
            </a:r>
            <a:r>
              <a:rPr dirty="0" sz="3200">
                <a:latin typeface="Microsoft Sans Serif"/>
                <a:cs typeface="Microsoft Sans Serif"/>
              </a:rPr>
              <a:t>˚</a:t>
            </a:r>
            <a:r>
              <a:rPr dirty="0" sz="3200" spc="-95">
                <a:latin typeface="Microsoft Sans Serif"/>
                <a:cs typeface="Microsoft Sans Serif"/>
              </a:rPr>
              <a:t> </a:t>
            </a:r>
            <a:r>
              <a:rPr dirty="0" sz="3200" spc="-280">
                <a:latin typeface="Microsoft Sans Serif"/>
                <a:cs typeface="Microsoft Sans Serif"/>
              </a:rPr>
              <a:t>ส</a:t>
            </a:r>
            <a:r>
              <a:rPr dirty="0" sz="3200" spc="-1350">
                <a:latin typeface="Microsoft Sans Serif"/>
                <a:cs typeface="Microsoft Sans Serif"/>
              </a:rPr>
              <a:t>ง</a:t>
            </a:r>
            <a:r>
              <a:rPr dirty="0" baseline="-2604" sz="4800">
                <a:latin typeface="Microsoft Sans Serif"/>
                <a:cs typeface="Microsoft Sans Serif"/>
              </a:rPr>
              <a:t>่</a:t>
            </a:r>
            <a:r>
              <a:rPr dirty="0" sz="3200">
                <a:latin typeface="Microsoft Sans Serif"/>
                <a:cs typeface="Microsoft Sans Serif"/>
              </a:rPr>
              <a:t>ั</a:t>
            </a:r>
            <a:r>
              <a:rPr dirty="0" sz="3200" spc="145">
                <a:latin typeface="Microsoft Sans Serif"/>
                <a:cs typeface="Microsoft Sans Serif"/>
              </a:rPr>
              <a:t> </a:t>
            </a:r>
            <a:r>
              <a:rPr dirty="0" sz="3200" spc="-254">
                <a:latin typeface="Microsoft Sans Serif"/>
                <a:cs typeface="Microsoft Sans Serif"/>
              </a:rPr>
              <a:t>โ</a:t>
            </a:r>
            <a:r>
              <a:rPr dirty="0" sz="3200" spc="-420">
                <a:latin typeface="Microsoft Sans Serif"/>
                <a:cs typeface="Microsoft Sans Serif"/>
              </a:rPr>
              <a:t>อ</a:t>
            </a:r>
            <a:r>
              <a:rPr dirty="0" sz="3200" spc="-515">
                <a:latin typeface="Microsoft Sans Serif"/>
                <a:cs typeface="Microsoft Sans Serif"/>
              </a:rPr>
              <a:t>น</a:t>
            </a:r>
            <a:r>
              <a:rPr dirty="0" sz="3200" spc="-500">
                <a:latin typeface="Microsoft Sans Serif"/>
                <a:cs typeface="Microsoft Sans Serif"/>
              </a:rPr>
              <a:t>ย</a:t>
            </a:r>
            <a:r>
              <a:rPr dirty="0" sz="3200" spc="-1195">
                <a:latin typeface="Microsoft Sans Serif"/>
                <a:cs typeface="Microsoft Sans Serif"/>
              </a:rPr>
              <a:t>า</a:t>
            </a:r>
            <a:r>
              <a:rPr dirty="0" sz="3200">
                <a:latin typeface="Microsoft Sans Serif"/>
                <a:cs typeface="Microsoft Sans Serif"/>
              </a:rPr>
              <a:t>้</a:t>
            </a:r>
            <a:r>
              <a:rPr dirty="0" sz="3200" spc="-95">
                <a:latin typeface="Microsoft Sans Serif"/>
                <a:cs typeface="Microsoft Sans Serif"/>
              </a:rPr>
              <a:t> </a:t>
            </a:r>
            <a:r>
              <a:rPr dirty="0" sz="3200" spc="-500">
                <a:latin typeface="Microsoft Sans Serif"/>
                <a:cs typeface="Microsoft Sans Serif"/>
              </a:rPr>
              <a:t>ย</a:t>
            </a:r>
            <a:r>
              <a:rPr dirty="0" sz="3200" spc="-530">
                <a:latin typeface="Microsoft Sans Serif"/>
                <a:cs typeface="Microsoft Sans Serif"/>
              </a:rPr>
              <a:t>ข</a:t>
            </a:r>
            <a:r>
              <a:rPr dirty="0" sz="3200" spc="-1560">
                <a:latin typeface="Microsoft Sans Serif"/>
                <a:cs typeface="Microsoft Sans Serif"/>
              </a:rPr>
              <a:t>อ</a:t>
            </a:r>
            <a:r>
              <a:rPr dirty="0" sz="3200">
                <a:latin typeface="Microsoft Sans Serif"/>
                <a:cs typeface="Microsoft Sans Serif"/>
              </a:rPr>
              <a:t>้</a:t>
            </a:r>
            <a:r>
              <a:rPr dirty="0" sz="3200" spc="290">
                <a:latin typeface="Microsoft Sans Serif"/>
                <a:cs typeface="Microsoft Sans Serif"/>
              </a:rPr>
              <a:t> </a:t>
            </a:r>
            <a:r>
              <a:rPr dirty="0" sz="3200" spc="-530">
                <a:latin typeface="Microsoft Sans Serif"/>
                <a:cs typeface="Microsoft Sans Serif"/>
              </a:rPr>
              <a:t>ม</a:t>
            </a:r>
            <a:r>
              <a:rPr dirty="0" sz="3200" spc="-295">
                <a:latin typeface="Microsoft Sans Serif"/>
                <a:cs typeface="Microsoft Sans Serif"/>
              </a:rPr>
              <a:t>ล</a:t>
            </a:r>
            <a:r>
              <a:rPr dirty="0" sz="3200" spc="-2825">
                <a:latin typeface="Microsoft Sans Serif"/>
                <a:cs typeface="Microsoft Sans Serif"/>
              </a:rPr>
              <a:t>จ</a:t>
            </a:r>
            <a:r>
              <a:rPr dirty="0" sz="3200">
                <a:latin typeface="Microsoft Sans Serif"/>
                <a:cs typeface="Microsoft Sans Serif"/>
              </a:rPr>
              <a:t>ู</a:t>
            </a:r>
            <a:r>
              <a:rPr dirty="0" sz="3200">
                <a:latin typeface="Microsoft Sans Serif"/>
                <a:cs typeface="Microsoft Sans Serif"/>
              </a:rPr>
              <a:t>	</a:t>
            </a:r>
            <a:r>
              <a:rPr dirty="0" sz="3200" spc="-440">
                <a:latin typeface="Microsoft Sans Serif"/>
                <a:cs typeface="Microsoft Sans Serif"/>
              </a:rPr>
              <a:t>า</a:t>
            </a:r>
            <a:r>
              <a:rPr dirty="0" sz="3200" spc="-480">
                <a:latin typeface="Microsoft Sans Serif"/>
                <a:cs typeface="Microsoft Sans Serif"/>
              </a:rPr>
              <a:t>ก</a:t>
            </a:r>
            <a:r>
              <a:rPr dirty="0" sz="3200" spc="-254">
                <a:latin typeface="Microsoft Sans Serif"/>
                <a:cs typeface="Microsoft Sans Serif"/>
              </a:rPr>
              <a:t>โ</a:t>
            </a:r>
            <a:r>
              <a:rPr dirty="0" sz="3200" spc="-415">
                <a:latin typeface="Microsoft Sans Serif"/>
                <a:cs typeface="Microsoft Sans Serif"/>
              </a:rPr>
              <a:t>อ</a:t>
            </a:r>
            <a:r>
              <a:rPr dirty="0" sz="3200" spc="-415">
                <a:latin typeface="Microsoft Sans Serif"/>
                <a:cs typeface="Microsoft Sans Serif"/>
              </a:rPr>
              <a:t>เปอ</a:t>
            </a:r>
            <a:r>
              <a:rPr dirty="0" sz="3200" spc="-440">
                <a:latin typeface="Microsoft Sans Serif"/>
                <a:cs typeface="Microsoft Sans Serif"/>
              </a:rPr>
              <a:t>ร</a:t>
            </a:r>
            <a:r>
              <a:rPr dirty="0" sz="3200" spc="-525">
                <a:latin typeface="Microsoft Sans Serif"/>
                <a:cs typeface="Microsoft Sans Serif"/>
              </a:rPr>
              <a:t>แรน</a:t>
            </a:r>
            <a:r>
              <a:rPr dirty="0" sz="3200" spc="-5670">
                <a:latin typeface="Microsoft Sans Serif"/>
                <a:cs typeface="Microsoft Sans Serif"/>
              </a:rPr>
              <a:t>ด</a:t>
            </a:r>
            <a:r>
              <a:rPr dirty="0" sz="3200">
                <a:latin typeface="Microsoft Sans Serif"/>
                <a:cs typeface="Microsoft Sans Serif"/>
              </a:rPr>
              <a:t>์</a:t>
            </a:r>
            <a:r>
              <a:rPr dirty="0" sz="3200">
                <a:latin typeface="Microsoft Sans Serif"/>
                <a:cs typeface="Microsoft Sans Serif"/>
              </a:rPr>
              <a:t>	</a:t>
            </a:r>
            <a:r>
              <a:rPr dirty="0" sz="3200" spc="-1770">
                <a:latin typeface="Microsoft Sans Serif"/>
                <a:cs typeface="Microsoft Sans Serif"/>
              </a:rPr>
              <a:t>ต</a:t>
            </a:r>
            <a:r>
              <a:rPr dirty="0" sz="3200">
                <a:latin typeface="Microsoft Sans Serif"/>
                <a:cs typeface="Microsoft Sans Serif"/>
              </a:rPr>
              <a:t>์</a:t>
            </a:r>
            <a:r>
              <a:rPr dirty="0" sz="3200" spc="395">
                <a:latin typeface="Microsoft Sans Serif"/>
                <a:cs typeface="Microsoft Sans Serif"/>
              </a:rPr>
              <a:t> </a:t>
            </a:r>
            <a:r>
              <a:rPr dirty="0" sz="3200" spc="-415">
                <a:latin typeface="Microsoft Sans Serif"/>
                <a:cs typeface="Microsoft Sans Serif"/>
              </a:rPr>
              <a:t>ว</a:t>
            </a:r>
            <a:r>
              <a:rPr dirty="0" sz="3200" spc="-420">
                <a:latin typeface="Microsoft Sans Serif"/>
                <a:cs typeface="Microsoft Sans Serif"/>
              </a:rPr>
              <a:t>ท</a:t>
            </a:r>
            <a:r>
              <a:rPr dirty="0" sz="3200">
                <a:latin typeface="Microsoft Sans Serif"/>
                <a:cs typeface="Microsoft Sans Serif"/>
              </a:rPr>
              <a:t>ี่</a:t>
            </a:r>
            <a:r>
              <a:rPr dirty="0" sz="3200" spc="-280">
                <a:latin typeface="Microsoft Sans Serif"/>
                <a:cs typeface="Microsoft Sans Serif"/>
              </a:rPr>
              <a:t> </a:t>
            </a:r>
            <a:r>
              <a:rPr dirty="0" sz="3200" spc="-725">
                <a:latin typeface="Microsoft Sans Serif"/>
                <a:cs typeface="Microsoft Sans Serif"/>
              </a:rPr>
              <a:t>2</a:t>
            </a:r>
            <a:r>
              <a:rPr dirty="0" sz="3200" spc="-315">
                <a:latin typeface="Microsoft Sans Serif"/>
                <a:cs typeface="Microsoft Sans Serif"/>
              </a:rPr>
              <a:t> </a:t>
            </a:r>
            <a:r>
              <a:rPr dirty="0" sz="3200" spc="-459">
                <a:latin typeface="Microsoft Sans Serif"/>
                <a:cs typeface="Microsoft Sans Serif"/>
              </a:rPr>
              <a:t>ไปย</a:t>
            </a:r>
            <a:r>
              <a:rPr dirty="0" sz="3200" spc="-1120">
                <a:latin typeface="Microsoft Sans Serif"/>
                <a:cs typeface="Microsoft Sans Serif"/>
              </a:rPr>
              <a:t>ง  </a:t>
            </a:r>
            <a:r>
              <a:rPr dirty="0" sz="3200" spc="-340">
                <a:latin typeface="Microsoft Sans Serif"/>
                <a:cs typeface="Microsoft Sans Serif"/>
              </a:rPr>
              <a:t>โอ</a:t>
            </a:r>
            <a:r>
              <a:rPr dirty="0" sz="3200" spc="-415">
                <a:latin typeface="Microsoft Sans Serif"/>
                <a:cs typeface="Microsoft Sans Serif"/>
              </a:rPr>
              <a:t>เปอ</a:t>
            </a:r>
            <a:r>
              <a:rPr dirty="0" sz="3200" spc="-440">
                <a:latin typeface="Microsoft Sans Serif"/>
                <a:cs typeface="Microsoft Sans Serif"/>
              </a:rPr>
              <a:t>ร</a:t>
            </a:r>
            <a:r>
              <a:rPr dirty="0" sz="3200" spc="-525">
                <a:latin typeface="Microsoft Sans Serif"/>
                <a:cs typeface="Microsoft Sans Serif"/>
              </a:rPr>
              <a:t>แรน</a:t>
            </a:r>
            <a:r>
              <a:rPr dirty="0" sz="3200" spc="-5670">
                <a:latin typeface="Microsoft Sans Serif"/>
                <a:cs typeface="Microsoft Sans Serif"/>
              </a:rPr>
              <a:t>ด</a:t>
            </a:r>
            <a:r>
              <a:rPr dirty="0" sz="3200">
                <a:latin typeface="Microsoft Sans Serif"/>
                <a:cs typeface="Microsoft Sans Serif"/>
              </a:rPr>
              <a:t>์</a:t>
            </a:r>
            <a:r>
              <a:rPr dirty="0" sz="3200">
                <a:latin typeface="Microsoft Sans Serif"/>
                <a:cs typeface="Microsoft Sans Serif"/>
              </a:rPr>
              <a:t>	</a:t>
            </a:r>
            <a:r>
              <a:rPr dirty="0" sz="3200" spc="-1770">
                <a:latin typeface="Microsoft Sans Serif"/>
                <a:cs typeface="Microsoft Sans Serif"/>
              </a:rPr>
              <a:t>ต</a:t>
            </a:r>
            <a:r>
              <a:rPr dirty="0" sz="3200">
                <a:latin typeface="Microsoft Sans Serif"/>
                <a:cs typeface="Microsoft Sans Serif"/>
              </a:rPr>
              <a:t>์</a:t>
            </a:r>
            <a:r>
              <a:rPr dirty="0" sz="3200" spc="395">
                <a:latin typeface="Microsoft Sans Serif"/>
                <a:cs typeface="Microsoft Sans Serif"/>
              </a:rPr>
              <a:t> </a:t>
            </a:r>
            <a:r>
              <a:rPr dirty="0" sz="3200" spc="-415">
                <a:latin typeface="Microsoft Sans Serif"/>
                <a:cs typeface="Microsoft Sans Serif"/>
              </a:rPr>
              <a:t>ว</a:t>
            </a:r>
            <a:r>
              <a:rPr dirty="0" sz="3200" spc="-420">
                <a:latin typeface="Microsoft Sans Serif"/>
                <a:cs typeface="Microsoft Sans Serif"/>
              </a:rPr>
              <a:t>ท</a:t>
            </a:r>
            <a:r>
              <a:rPr dirty="0" sz="3200">
                <a:latin typeface="Microsoft Sans Serif"/>
                <a:cs typeface="Microsoft Sans Serif"/>
              </a:rPr>
              <a:t>ี่</a:t>
            </a:r>
            <a:r>
              <a:rPr dirty="0" sz="3200" spc="-280">
                <a:latin typeface="Microsoft Sans Serif"/>
                <a:cs typeface="Microsoft Sans Serif"/>
              </a:rPr>
              <a:t> </a:t>
            </a:r>
            <a:r>
              <a:rPr dirty="0" sz="3200" spc="-725">
                <a:latin typeface="Microsoft Sans Serif"/>
                <a:cs typeface="Microsoft Sans Serif"/>
              </a:rPr>
              <a:t>1</a:t>
            </a:r>
            <a:endParaRPr sz="32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13229" y="140030"/>
            <a:ext cx="4718685" cy="124460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391795" marR="5080" indent="-379730">
              <a:lnSpc>
                <a:spcPct val="100000"/>
              </a:lnSpc>
              <a:spcBef>
                <a:spcPts val="95"/>
              </a:spcBef>
            </a:pPr>
            <a:r>
              <a:rPr dirty="0" sz="4000" spc="-919"/>
              <a:t>การกาหนดแอดเดรสแบบให้ค่าตรง </a:t>
            </a:r>
            <a:r>
              <a:rPr dirty="0" sz="4000" spc="-915"/>
              <a:t> </a:t>
            </a:r>
            <a:r>
              <a:rPr dirty="0" sz="4000" spc="-1300"/>
              <a:t>(Imm</a:t>
            </a:r>
            <a:r>
              <a:rPr dirty="0" sz="4000" spc="-1085"/>
              <a:t>e</a:t>
            </a:r>
            <a:r>
              <a:rPr dirty="0" sz="4000" spc="-885"/>
              <a:t>diat</a:t>
            </a:r>
            <a:r>
              <a:rPr dirty="0" sz="4000" spc="-1075"/>
              <a:t>e</a:t>
            </a:r>
            <a:r>
              <a:rPr dirty="0" sz="4000" spc="-490"/>
              <a:t> </a:t>
            </a:r>
            <a:r>
              <a:rPr dirty="0" sz="4000" spc="-944"/>
              <a:t>Addr</a:t>
            </a:r>
            <a:r>
              <a:rPr dirty="0" sz="4000" spc="-925"/>
              <a:t>e</a:t>
            </a:r>
            <a:r>
              <a:rPr dirty="0" sz="4000" spc="-1035"/>
              <a:t>ss</a:t>
            </a:r>
            <a:r>
              <a:rPr dirty="0" sz="4000" spc="-495"/>
              <a:t> </a:t>
            </a:r>
            <a:r>
              <a:rPr dirty="0" sz="4000" spc="-1095"/>
              <a:t>Mode)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33240" y="2228082"/>
            <a:ext cx="4482087" cy="240640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5025" y="140030"/>
            <a:ext cx="4918075" cy="124460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452755" marR="22225" indent="-440690">
              <a:lnSpc>
                <a:spcPct val="100000"/>
              </a:lnSpc>
              <a:spcBef>
                <a:spcPts val="95"/>
              </a:spcBef>
            </a:pPr>
            <a:r>
              <a:rPr dirty="0" sz="4000" spc="-894"/>
              <a:t>การกาหนดแอดเดรสโดยใช้รีจิสเตอร </a:t>
            </a:r>
            <a:r>
              <a:rPr dirty="0" sz="4000" spc="-890"/>
              <a:t> </a:t>
            </a:r>
            <a:r>
              <a:rPr dirty="0" sz="4000" spc="-965"/>
              <a:t>(Regist</a:t>
            </a:r>
            <a:r>
              <a:rPr dirty="0" sz="4000" spc="-1100"/>
              <a:t>e</a:t>
            </a:r>
            <a:r>
              <a:rPr dirty="0" sz="4000" spc="-565"/>
              <a:t>r</a:t>
            </a:r>
            <a:r>
              <a:rPr dirty="0" sz="4000" spc="-515"/>
              <a:t> </a:t>
            </a:r>
            <a:r>
              <a:rPr dirty="0" sz="4000" spc="-944"/>
              <a:t>Addr</a:t>
            </a:r>
            <a:r>
              <a:rPr dirty="0" sz="4000" spc="-935"/>
              <a:t>e</a:t>
            </a:r>
            <a:r>
              <a:rPr dirty="0" sz="4000" spc="-969"/>
              <a:t>ssing</a:t>
            </a:r>
            <a:r>
              <a:rPr dirty="0" sz="4000" spc="-470"/>
              <a:t> </a:t>
            </a:r>
            <a:r>
              <a:rPr dirty="0" sz="4000" spc="-1095"/>
              <a:t>Mode)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13562" y="1696723"/>
            <a:ext cx="6038644" cy="346519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17089" y="140030"/>
            <a:ext cx="3908425" cy="1245870"/>
          </a:xfrm>
          <a:prstGeom prst="rect"/>
        </p:spPr>
        <p:txBody>
          <a:bodyPr wrap="square" lIns="0" tIns="10795" rIns="0" bIns="0" rtlCol="0" vert="horz">
            <a:spAutoFit/>
          </a:bodyPr>
          <a:lstStyle/>
          <a:p>
            <a:pPr marL="88900" marR="5080" indent="-76200">
              <a:lnSpc>
                <a:spcPct val="100200"/>
              </a:lnSpc>
              <a:spcBef>
                <a:spcPts val="85"/>
              </a:spcBef>
            </a:pPr>
            <a:r>
              <a:rPr dirty="0" sz="4000" spc="-980"/>
              <a:t>การ</a:t>
            </a:r>
            <a:r>
              <a:rPr dirty="0" sz="4000" spc="-1145"/>
              <a:t>ก</a:t>
            </a:r>
            <a:r>
              <a:rPr dirty="0" sz="4000" spc="-990"/>
              <a:t>า</a:t>
            </a:r>
            <a:r>
              <a:rPr dirty="0" sz="4000" spc="-1030"/>
              <a:t>หนดแอ</a:t>
            </a:r>
            <a:r>
              <a:rPr dirty="0" sz="4000" spc="-1055"/>
              <a:t>ด</a:t>
            </a:r>
            <a:r>
              <a:rPr dirty="0" sz="4000" spc="-855"/>
              <a:t>เดรสโดยตรง  </a:t>
            </a:r>
            <a:r>
              <a:rPr dirty="0" sz="4000" spc="-869"/>
              <a:t>(Dire</a:t>
            </a:r>
            <a:r>
              <a:rPr dirty="0" sz="4000" spc="-894"/>
              <a:t>c</a:t>
            </a:r>
            <a:r>
              <a:rPr dirty="0" sz="4000" spc="-785"/>
              <a:t>t</a:t>
            </a:r>
            <a:r>
              <a:rPr dirty="0" sz="4000" spc="-515"/>
              <a:t> </a:t>
            </a:r>
            <a:r>
              <a:rPr dirty="0" sz="4000" spc="-944"/>
              <a:t>Addr</a:t>
            </a:r>
            <a:r>
              <a:rPr dirty="0" sz="4000" spc="-930"/>
              <a:t>e</a:t>
            </a:r>
            <a:r>
              <a:rPr dirty="0" sz="4000" spc="-969"/>
              <a:t>ssing</a:t>
            </a:r>
            <a:r>
              <a:rPr dirty="0" sz="4000" spc="-470"/>
              <a:t> </a:t>
            </a:r>
            <a:r>
              <a:rPr dirty="0" sz="4000" spc="-1095"/>
              <a:t>Mode)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1787" y="1526915"/>
            <a:ext cx="6820845" cy="397624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66113" y="140030"/>
            <a:ext cx="5814060" cy="1245870"/>
          </a:xfrm>
          <a:prstGeom prst="rect"/>
        </p:spPr>
        <p:txBody>
          <a:bodyPr wrap="square" lIns="0" tIns="10795" rIns="0" bIns="0" rtlCol="0" vert="horz">
            <a:spAutoFit/>
          </a:bodyPr>
          <a:lstStyle/>
          <a:p>
            <a:pPr marL="269875" marR="5080" indent="-257810">
              <a:lnSpc>
                <a:spcPct val="100200"/>
              </a:lnSpc>
              <a:spcBef>
                <a:spcPts val="85"/>
              </a:spcBef>
            </a:pPr>
            <a:r>
              <a:rPr dirty="0" sz="4000" spc="-850"/>
              <a:t>การกาหนดแอดเดรสผ่านรีจิสเตอร์โดยอ้อม </a:t>
            </a:r>
            <a:r>
              <a:rPr dirty="0" sz="4000" spc="-844"/>
              <a:t> </a:t>
            </a:r>
            <a:r>
              <a:rPr dirty="0" sz="4000" spc="-1070"/>
              <a:t>(Re</a:t>
            </a:r>
            <a:r>
              <a:rPr dirty="0" sz="4000" spc="-1135"/>
              <a:t>g</a:t>
            </a:r>
            <a:r>
              <a:rPr dirty="0" sz="4000" spc="-795"/>
              <a:t>ist</a:t>
            </a:r>
            <a:r>
              <a:rPr dirty="0" sz="4000" spc="-1135"/>
              <a:t>e</a:t>
            </a:r>
            <a:r>
              <a:rPr dirty="0" sz="4000" spc="-565"/>
              <a:t>r</a:t>
            </a:r>
            <a:r>
              <a:rPr dirty="0" sz="4000" spc="-515"/>
              <a:t> </a:t>
            </a:r>
            <a:r>
              <a:rPr dirty="0" sz="4000" spc="-900"/>
              <a:t>I</a:t>
            </a:r>
            <a:r>
              <a:rPr dirty="0" sz="4000" spc="-855"/>
              <a:t>ndir</a:t>
            </a:r>
            <a:r>
              <a:rPr dirty="0" sz="4000" spc="-994"/>
              <a:t>e</a:t>
            </a:r>
            <a:r>
              <a:rPr dirty="0" sz="4000" spc="-865"/>
              <a:t>ct</a:t>
            </a:r>
            <a:r>
              <a:rPr dirty="0" sz="4000" spc="-490"/>
              <a:t> </a:t>
            </a:r>
            <a:r>
              <a:rPr dirty="0" sz="4000" spc="-944"/>
              <a:t>Addr</a:t>
            </a:r>
            <a:r>
              <a:rPr dirty="0" sz="4000" spc="-925"/>
              <a:t>e</a:t>
            </a:r>
            <a:r>
              <a:rPr dirty="0" sz="4000" spc="-1035"/>
              <a:t>s</a:t>
            </a:r>
            <a:r>
              <a:rPr dirty="0" sz="4000" spc="-1025"/>
              <a:t>s</a:t>
            </a:r>
            <a:r>
              <a:rPr dirty="0" sz="4000" spc="-835"/>
              <a:t>in</a:t>
            </a:r>
            <a:r>
              <a:rPr dirty="0" sz="4000" spc="-1110"/>
              <a:t>g</a:t>
            </a:r>
            <a:r>
              <a:rPr dirty="0" sz="4000" spc="-480"/>
              <a:t> </a:t>
            </a:r>
            <a:r>
              <a:rPr dirty="0" sz="4000" spc="-1095"/>
              <a:t>Mode)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3795" y="1828800"/>
            <a:ext cx="7822692" cy="354787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06776" y="140030"/>
            <a:ext cx="4327525" cy="124460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67640" marR="5080" indent="-155575">
              <a:lnSpc>
                <a:spcPct val="100000"/>
              </a:lnSpc>
              <a:spcBef>
                <a:spcPts val="95"/>
              </a:spcBef>
            </a:pPr>
            <a:r>
              <a:rPr dirty="0" sz="4000" spc="-980"/>
              <a:t>การ</a:t>
            </a:r>
            <a:r>
              <a:rPr dirty="0" sz="4000" spc="-1145"/>
              <a:t>ก</a:t>
            </a:r>
            <a:r>
              <a:rPr dirty="0" sz="4000" spc="-990"/>
              <a:t>า</a:t>
            </a:r>
            <a:r>
              <a:rPr dirty="0" sz="4000" spc="-1030"/>
              <a:t>หนดแอ</a:t>
            </a:r>
            <a:r>
              <a:rPr dirty="0" sz="4000" spc="-1055"/>
              <a:t>ด</a:t>
            </a:r>
            <a:r>
              <a:rPr dirty="0" sz="4000" spc="-775"/>
              <a:t>เดรสแบบแทนที่  </a:t>
            </a:r>
            <a:r>
              <a:rPr dirty="0" sz="4000" spc="-1070"/>
              <a:t>(Indexed</a:t>
            </a:r>
            <a:r>
              <a:rPr dirty="0" sz="4000" spc="-475"/>
              <a:t> </a:t>
            </a:r>
            <a:r>
              <a:rPr dirty="0" sz="4000" spc="-980"/>
              <a:t>Addre</a:t>
            </a:r>
            <a:r>
              <a:rPr dirty="0" sz="4000" spc="-844"/>
              <a:t>s</a:t>
            </a:r>
            <a:r>
              <a:rPr dirty="0" sz="4000" spc="-950"/>
              <a:t>sing</a:t>
            </a:r>
            <a:r>
              <a:rPr dirty="0" sz="4000" spc="-490"/>
              <a:t> </a:t>
            </a:r>
            <a:r>
              <a:rPr dirty="0" sz="4000" spc="-1095"/>
              <a:t>Mode)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5316" y="1898899"/>
            <a:ext cx="6377940" cy="306476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2" name="object 2"/>
          <p:cNvSpPr txBox="1"/>
          <p:nvPr/>
        </p:nvSpPr>
        <p:spPr>
          <a:xfrm>
            <a:off x="2284857" y="140030"/>
            <a:ext cx="4558030" cy="1245870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marL="280670" marR="16510" indent="-268605">
              <a:lnSpc>
                <a:spcPct val="100200"/>
              </a:lnSpc>
              <a:spcBef>
                <a:spcPts val="85"/>
              </a:spcBef>
            </a:pPr>
            <a:r>
              <a:rPr dirty="0" sz="4000" spc="-955" b="1">
                <a:latin typeface="Tahoma"/>
                <a:cs typeface="Tahoma"/>
              </a:rPr>
              <a:t>การกาหนดแอดเดรสแบบสัมพนธ </a:t>
            </a:r>
            <a:r>
              <a:rPr dirty="0" sz="4000" spc="-1160" b="1">
                <a:latin typeface="Tahoma"/>
                <a:cs typeface="Tahoma"/>
              </a:rPr>
              <a:t> </a:t>
            </a:r>
            <a:r>
              <a:rPr dirty="0" sz="4000" spc="-910" b="1">
                <a:latin typeface="Tahoma"/>
                <a:cs typeface="Tahoma"/>
              </a:rPr>
              <a:t>(Relative</a:t>
            </a:r>
            <a:r>
              <a:rPr dirty="0" sz="4000" spc="-480" b="1">
                <a:latin typeface="Tahoma"/>
                <a:cs typeface="Tahoma"/>
              </a:rPr>
              <a:t> </a:t>
            </a:r>
            <a:r>
              <a:rPr dirty="0" sz="4000" spc="-980" b="1">
                <a:latin typeface="Tahoma"/>
                <a:cs typeface="Tahoma"/>
              </a:rPr>
              <a:t>Addre</a:t>
            </a:r>
            <a:r>
              <a:rPr dirty="0" sz="4000" spc="-844" b="1">
                <a:latin typeface="Tahoma"/>
                <a:cs typeface="Tahoma"/>
              </a:rPr>
              <a:t>s</a:t>
            </a:r>
            <a:r>
              <a:rPr dirty="0" sz="4000" spc="-950" b="1">
                <a:latin typeface="Tahoma"/>
                <a:cs typeface="Tahoma"/>
              </a:rPr>
              <a:t>sing</a:t>
            </a:r>
            <a:r>
              <a:rPr dirty="0" sz="4000" spc="-480" b="1">
                <a:latin typeface="Tahoma"/>
                <a:cs typeface="Tahoma"/>
              </a:rPr>
              <a:t> </a:t>
            </a:r>
            <a:r>
              <a:rPr dirty="0" sz="4000" spc="-1095" b="1">
                <a:latin typeface="Tahoma"/>
                <a:cs typeface="Tahoma"/>
              </a:rPr>
              <a:t>Mode)</a:t>
            </a:r>
            <a:endParaRPr sz="40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78839" y="1566494"/>
            <a:ext cx="7728584" cy="14897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just" marL="12700" marR="5080">
              <a:lnSpc>
                <a:spcPct val="100000"/>
              </a:lnSpc>
              <a:spcBef>
                <a:spcPts val="105"/>
              </a:spcBef>
            </a:pPr>
            <a:r>
              <a:rPr dirty="0" sz="3200" spc="-355">
                <a:latin typeface="Microsoft Sans Serif"/>
                <a:cs typeface="Microsoft Sans Serif"/>
              </a:rPr>
              <a:t>เป็</a:t>
            </a:r>
            <a:r>
              <a:rPr dirty="0" sz="3200" spc="140">
                <a:latin typeface="Microsoft Sans Serif"/>
                <a:cs typeface="Microsoft Sans Serif"/>
              </a:rPr>
              <a:t> </a:t>
            </a:r>
            <a:r>
              <a:rPr dirty="0" sz="3200" spc="-475">
                <a:latin typeface="Microsoft Sans Serif"/>
                <a:cs typeface="Microsoft Sans Serif"/>
              </a:rPr>
              <a:t>นการอา้</a:t>
            </a:r>
            <a:r>
              <a:rPr dirty="0" sz="3200" spc="280">
                <a:latin typeface="Microsoft Sans Serif"/>
                <a:cs typeface="Microsoft Sans Serif"/>
              </a:rPr>
              <a:t> </a:t>
            </a:r>
            <a:r>
              <a:rPr dirty="0" sz="3200" spc="-405">
                <a:latin typeface="Microsoft Sans Serif"/>
                <a:cs typeface="Microsoft Sans Serif"/>
              </a:rPr>
              <a:t>งถึงตา˚</a:t>
            </a:r>
            <a:r>
              <a:rPr dirty="0" sz="3200" spc="484">
                <a:latin typeface="Microsoft Sans Serif"/>
                <a:cs typeface="Microsoft Sans Serif"/>
              </a:rPr>
              <a:t> </a:t>
            </a:r>
            <a:r>
              <a:rPr dirty="0" sz="3200" spc="-409">
                <a:latin typeface="Microsoft Sans Serif"/>
                <a:cs typeface="Microsoft Sans Serif"/>
              </a:rPr>
              <a:t>แหน่งหน่วยความจา˚</a:t>
            </a:r>
            <a:r>
              <a:rPr dirty="0" sz="3200" spc="470">
                <a:latin typeface="Microsoft Sans Serif"/>
                <a:cs typeface="Microsoft Sans Serif"/>
              </a:rPr>
              <a:t> </a:t>
            </a:r>
            <a:r>
              <a:rPr dirty="0" sz="3200" spc="-350">
                <a:latin typeface="Microsoft Sans Serif"/>
                <a:cs typeface="Microsoft Sans Serif"/>
              </a:rPr>
              <a:t>ที่อา้</a:t>
            </a:r>
            <a:r>
              <a:rPr dirty="0" sz="3200" spc="650">
                <a:latin typeface="Microsoft Sans Serif"/>
                <a:cs typeface="Microsoft Sans Serif"/>
              </a:rPr>
              <a:t> </a:t>
            </a:r>
            <a:r>
              <a:rPr dirty="0" sz="3200" spc="-475">
                <a:latin typeface="Microsoft Sans Serif"/>
                <a:cs typeface="Microsoft Sans Serif"/>
              </a:rPr>
              <a:t>งอิงกบั </a:t>
            </a:r>
            <a:r>
              <a:rPr dirty="0" sz="3200" spc="-470">
                <a:latin typeface="Microsoft Sans Serif"/>
                <a:cs typeface="Microsoft Sans Serif"/>
              </a:rPr>
              <a:t> โปรแกรมเคาน์เตอร์</a:t>
            </a:r>
            <a:r>
              <a:rPr dirty="0" sz="3200" spc="-465">
                <a:latin typeface="Microsoft Sans Serif"/>
                <a:cs typeface="Microsoft Sans Serif"/>
              </a:rPr>
              <a:t> </a:t>
            </a:r>
            <a:r>
              <a:rPr dirty="0" sz="3200" spc="-650">
                <a:latin typeface="Microsoft Sans Serif"/>
                <a:cs typeface="Microsoft Sans Serif"/>
              </a:rPr>
              <a:t>(PC)</a:t>
            </a:r>
            <a:r>
              <a:rPr dirty="0" sz="3200" spc="-645">
                <a:latin typeface="Microsoft Sans Serif"/>
                <a:cs typeface="Microsoft Sans Serif"/>
              </a:rPr>
              <a:t> </a:t>
            </a:r>
            <a:r>
              <a:rPr dirty="0" sz="3200" spc="-459">
                <a:latin typeface="Microsoft Sans Serif"/>
                <a:cs typeface="Microsoft Sans Serif"/>
              </a:rPr>
              <a:t>โดยจะนา˚</a:t>
            </a:r>
            <a:r>
              <a:rPr dirty="0" sz="3200" spc="-455">
                <a:latin typeface="Microsoft Sans Serif"/>
                <a:cs typeface="Microsoft Sans Serif"/>
              </a:rPr>
              <a:t> </a:t>
            </a:r>
            <a:r>
              <a:rPr dirty="0" sz="3200" spc="-415">
                <a:latin typeface="Microsoft Sans Serif"/>
                <a:cs typeface="Microsoft Sans Serif"/>
              </a:rPr>
              <a:t>ค่าคงท่ีไปบวกกบั </a:t>
            </a:r>
            <a:r>
              <a:rPr dirty="0" sz="3200" spc="-409">
                <a:latin typeface="Microsoft Sans Serif"/>
                <a:cs typeface="Microsoft Sans Serif"/>
              </a:rPr>
              <a:t> </a:t>
            </a:r>
            <a:r>
              <a:rPr dirty="0" sz="3200" spc="-390">
                <a:latin typeface="Microsoft Sans Serif"/>
                <a:cs typeface="Microsoft Sans Serif"/>
              </a:rPr>
              <a:t>ค่าของโปรแกรมเคาน์เตอร์ </a:t>
            </a:r>
            <a:r>
              <a:rPr dirty="0" sz="3200" spc="-380">
                <a:latin typeface="Microsoft Sans Serif"/>
                <a:cs typeface="Microsoft Sans Serif"/>
              </a:rPr>
              <a:t>ค่าท่ีไดจ้</a:t>
            </a:r>
            <a:r>
              <a:rPr dirty="0" sz="3200" spc="-375">
                <a:latin typeface="Microsoft Sans Serif"/>
                <a:cs typeface="Microsoft Sans Serif"/>
              </a:rPr>
              <a:t> </a:t>
            </a:r>
            <a:r>
              <a:rPr dirty="0" sz="3200" spc="-295">
                <a:latin typeface="Microsoft Sans Serif"/>
                <a:cs typeface="Microsoft Sans Serif"/>
              </a:rPr>
              <a:t>ะ </a:t>
            </a:r>
            <a:r>
              <a:rPr dirty="0" sz="3200" spc="-370">
                <a:latin typeface="Microsoft Sans Serif"/>
                <a:cs typeface="Microsoft Sans Serif"/>
              </a:rPr>
              <a:t>เป็ </a:t>
            </a:r>
            <a:r>
              <a:rPr dirty="0" sz="3200" spc="-455">
                <a:latin typeface="Microsoft Sans Serif"/>
                <a:cs typeface="Microsoft Sans Serif"/>
              </a:rPr>
              <a:t>นแอดเดรสของหน่วยความจา˚ </a:t>
            </a:r>
            <a:r>
              <a:rPr dirty="0" sz="3200" spc="-450">
                <a:latin typeface="Microsoft Sans Serif"/>
                <a:cs typeface="Microsoft Sans Serif"/>
              </a:rPr>
              <a:t> </a:t>
            </a:r>
            <a:r>
              <a:rPr dirty="0" sz="3200" spc="-420">
                <a:latin typeface="Microsoft Sans Serif"/>
                <a:cs typeface="Microsoft Sans Serif"/>
              </a:rPr>
              <a:t>ที่ตอ้</a:t>
            </a:r>
            <a:r>
              <a:rPr dirty="0" sz="3200" spc="-125">
                <a:latin typeface="Microsoft Sans Serif"/>
                <a:cs typeface="Microsoft Sans Serif"/>
              </a:rPr>
              <a:t> </a:t>
            </a:r>
            <a:r>
              <a:rPr dirty="0" sz="3200" spc="-484">
                <a:latin typeface="Microsoft Sans Serif"/>
                <a:cs typeface="Microsoft Sans Serif"/>
              </a:rPr>
              <a:t>งการอา้</a:t>
            </a:r>
            <a:r>
              <a:rPr dirty="0" sz="3200" spc="-409">
                <a:latin typeface="Microsoft Sans Serif"/>
                <a:cs typeface="Microsoft Sans Serif"/>
              </a:rPr>
              <a:t> </a:t>
            </a:r>
            <a:r>
              <a:rPr dirty="0" sz="3200" spc="-290">
                <a:latin typeface="Microsoft Sans Serif"/>
                <a:cs typeface="Microsoft Sans Serif"/>
              </a:rPr>
              <a:t>งอิงถึง</a:t>
            </a:r>
            <a:endParaRPr sz="32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32101" y="140030"/>
            <a:ext cx="4478655" cy="1245870"/>
          </a:xfrm>
          <a:prstGeom prst="rect"/>
        </p:spPr>
        <p:txBody>
          <a:bodyPr wrap="square" lIns="0" tIns="10795" rIns="0" bIns="0" rtlCol="0" vert="horz">
            <a:spAutoFit/>
          </a:bodyPr>
          <a:lstStyle/>
          <a:p>
            <a:pPr marL="421005" marR="5080" indent="-408940">
              <a:lnSpc>
                <a:spcPct val="100200"/>
              </a:lnSpc>
              <a:spcBef>
                <a:spcPts val="85"/>
              </a:spcBef>
            </a:pPr>
            <a:r>
              <a:rPr dirty="0" sz="4000" spc="-990"/>
              <a:t>การกาหนดแอดเดรสโดยใช้สแตก </a:t>
            </a:r>
            <a:r>
              <a:rPr dirty="0" sz="4000" spc="-985"/>
              <a:t> </a:t>
            </a:r>
            <a:r>
              <a:rPr dirty="0" sz="4000" spc="-960"/>
              <a:t>(Stack</a:t>
            </a:r>
            <a:r>
              <a:rPr dirty="0" sz="4000" spc="-495"/>
              <a:t> </a:t>
            </a:r>
            <a:r>
              <a:rPr dirty="0" sz="4000" spc="-980"/>
              <a:t>Addre</a:t>
            </a:r>
            <a:r>
              <a:rPr dirty="0" sz="4000" spc="-844"/>
              <a:t>s</a:t>
            </a:r>
            <a:r>
              <a:rPr dirty="0" sz="4000" spc="-950"/>
              <a:t>sing</a:t>
            </a:r>
            <a:r>
              <a:rPr dirty="0" sz="4000" spc="-480"/>
              <a:t> </a:t>
            </a:r>
            <a:r>
              <a:rPr dirty="0" sz="4000" spc="-1095"/>
              <a:t>Mode)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48027" y="1350263"/>
            <a:ext cx="5585460" cy="469087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252978" y="5920232"/>
            <a:ext cx="2942590" cy="4521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800" spc="-645" b="1">
                <a:latin typeface="Tahoma"/>
                <a:cs typeface="Tahoma"/>
              </a:rPr>
              <a:t>ตัวอย่างสแตกในหน่วยความจ˚า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6" name="object 6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32101" y="140030"/>
            <a:ext cx="4478655" cy="1245870"/>
          </a:xfrm>
          <a:prstGeom prst="rect"/>
        </p:spPr>
        <p:txBody>
          <a:bodyPr wrap="square" lIns="0" tIns="10795" rIns="0" bIns="0" rtlCol="0" vert="horz">
            <a:spAutoFit/>
          </a:bodyPr>
          <a:lstStyle/>
          <a:p>
            <a:pPr marL="421005" marR="5080" indent="-408940">
              <a:lnSpc>
                <a:spcPct val="100200"/>
              </a:lnSpc>
              <a:spcBef>
                <a:spcPts val="85"/>
              </a:spcBef>
            </a:pPr>
            <a:r>
              <a:rPr dirty="0" sz="4000" spc="-990"/>
              <a:t>การกาหนดแอดเดรสโดยใช้สแตก </a:t>
            </a:r>
            <a:r>
              <a:rPr dirty="0" sz="4000" spc="-985"/>
              <a:t> </a:t>
            </a:r>
            <a:r>
              <a:rPr dirty="0" sz="4000" spc="-960"/>
              <a:t>(Stack</a:t>
            </a:r>
            <a:r>
              <a:rPr dirty="0" sz="4000" spc="-495"/>
              <a:t> </a:t>
            </a:r>
            <a:r>
              <a:rPr dirty="0" sz="4000" spc="-980"/>
              <a:t>Addre</a:t>
            </a:r>
            <a:r>
              <a:rPr dirty="0" sz="4000" spc="-844"/>
              <a:t>s</a:t>
            </a:r>
            <a:r>
              <a:rPr dirty="0" sz="4000" spc="-950"/>
              <a:t>sing</a:t>
            </a:r>
            <a:r>
              <a:rPr dirty="0" sz="4000" spc="-480"/>
              <a:t> </a:t>
            </a:r>
            <a:r>
              <a:rPr dirty="0" sz="4000" spc="-1095"/>
              <a:t>Mode)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41576" y="1417318"/>
            <a:ext cx="5605272" cy="457962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669794" y="5844032"/>
            <a:ext cx="4349115" cy="4521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800" spc="-710" b="1">
                <a:latin typeface="Tahoma"/>
                <a:cs typeface="Tahoma"/>
              </a:rPr>
              <a:t>กา</a:t>
            </a:r>
            <a:r>
              <a:rPr dirty="0" sz="2800" spc="-625" b="1">
                <a:latin typeface="Tahoma"/>
                <a:cs typeface="Tahoma"/>
              </a:rPr>
              <a:t>ร</a:t>
            </a:r>
            <a:r>
              <a:rPr dirty="0" sz="2800" spc="-780" b="1">
                <a:latin typeface="Tahoma"/>
                <a:cs typeface="Tahoma"/>
              </a:rPr>
              <a:t>ด</a:t>
            </a:r>
            <a:r>
              <a:rPr dirty="0" sz="2800" spc="-695" b="1">
                <a:latin typeface="Tahoma"/>
                <a:cs typeface="Tahoma"/>
              </a:rPr>
              <a:t>า</a:t>
            </a:r>
            <a:r>
              <a:rPr dirty="0" sz="2800" spc="-370" b="1">
                <a:latin typeface="Tahoma"/>
                <a:cs typeface="Tahoma"/>
              </a:rPr>
              <a:t>เ</a:t>
            </a:r>
            <a:r>
              <a:rPr dirty="0" sz="2800" spc="-740" b="1">
                <a:latin typeface="Tahoma"/>
                <a:cs typeface="Tahoma"/>
              </a:rPr>
              <a:t>น</a:t>
            </a:r>
            <a:r>
              <a:rPr dirty="0" sz="2800" spc="5" b="1">
                <a:latin typeface="Tahoma"/>
                <a:cs typeface="Tahoma"/>
              </a:rPr>
              <a:t>ิ</a:t>
            </a:r>
            <a:r>
              <a:rPr dirty="0" sz="2800" spc="-690" b="1">
                <a:latin typeface="Tahoma"/>
                <a:cs typeface="Tahoma"/>
              </a:rPr>
              <a:t>นกา</a:t>
            </a:r>
            <a:r>
              <a:rPr dirty="0" sz="2800" spc="-590" b="1">
                <a:latin typeface="Tahoma"/>
                <a:cs typeface="Tahoma"/>
              </a:rPr>
              <a:t>ร</a:t>
            </a:r>
            <a:r>
              <a:rPr dirty="0" sz="2800" spc="-750" b="1">
                <a:latin typeface="Tahoma"/>
                <a:cs typeface="Tahoma"/>
              </a:rPr>
              <a:t>ห</a:t>
            </a:r>
            <a:r>
              <a:rPr dirty="0" sz="2800" spc="-685" b="1">
                <a:latin typeface="Tahoma"/>
                <a:cs typeface="Tahoma"/>
              </a:rPr>
              <a:t>ล</a:t>
            </a:r>
            <a:r>
              <a:rPr dirty="0" sz="2800" spc="-620" b="1">
                <a:latin typeface="Tahoma"/>
                <a:cs typeface="Tahoma"/>
              </a:rPr>
              <a:t>ง</a:t>
            </a:r>
            <a:r>
              <a:rPr dirty="0" sz="2800" spc="-735" b="1">
                <a:latin typeface="Tahoma"/>
                <a:cs typeface="Tahoma"/>
              </a:rPr>
              <a:t>จาก</a:t>
            </a:r>
            <a:r>
              <a:rPr dirty="0" sz="2800" spc="-815" b="1">
                <a:latin typeface="Tahoma"/>
                <a:cs typeface="Tahoma"/>
              </a:rPr>
              <a:t>ก</a:t>
            </a:r>
            <a:r>
              <a:rPr dirty="0" sz="2800" spc="-595" b="1">
                <a:latin typeface="Tahoma"/>
                <a:cs typeface="Tahoma"/>
              </a:rPr>
              <a:t>าร</a:t>
            </a:r>
            <a:r>
              <a:rPr dirty="0" sz="2800" spc="-295" b="1">
                <a:latin typeface="Tahoma"/>
                <a:cs typeface="Tahoma"/>
              </a:rPr>
              <a:t> </a:t>
            </a:r>
            <a:r>
              <a:rPr dirty="0" sz="2800" spc="-795" b="1">
                <a:latin typeface="Tahoma"/>
                <a:cs typeface="Tahoma"/>
              </a:rPr>
              <a:t>Pu</a:t>
            </a:r>
            <a:r>
              <a:rPr dirty="0" sz="2800" spc="-625" b="1">
                <a:latin typeface="Tahoma"/>
                <a:cs typeface="Tahoma"/>
              </a:rPr>
              <a:t>s</a:t>
            </a:r>
            <a:r>
              <a:rPr dirty="0" sz="2800" spc="-770" b="1">
                <a:latin typeface="Tahoma"/>
                <a:cs typeface="Tahoma"/>
              </a:rPr>
              <a:t>h</a:t>
            </a:r>
            <a:r>
              <a:rPr dirty="0" sz="2800" spc="-360" b="1">
                <a:latin typeface="Tahoma"/>
                <a:cs typeface="Tahoma"/>
              </a:rPr>
              <a:t> </a:t>
            </a:r>
            <a:r>
              <a:rPr dirty="0" sz="2800" spc="-650" b="1">
                <a:latin typeface="Tahoma"/>
                <a:cs typeface="Tahoma"/>
              </a:rPr>
              <a:t>และการ</a:t>
            </a:r>
            <a:r>
              <a:rPr dirty="0" sz="2800" spc="-350" b="1">
                <a:latin typeface="Tahoma"/>
                <a:cs typeface="Tahoma"/>
              </a:rPr>
              <a:t> </a:t>
            </a:r>
            <a:r>
              <a:rPr dirty="0" sz="2800" spc="-755" b="1">
                <a:latin typeface="Tahoma"/>
                <a:cs typeface="Tahoma"/>
              </a:rPr>
              <a:t>Pop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6" name="object 6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45104" y="282905"/>
            <a:ext cx="3655695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1010"/>
              <a:t>สถาปัตยกรรมของ</a:t>
            </a:r>
            <a:r>
              <a:rPr dirty="0" spc="-580"/>
              <a:t> </a:t>
            </a:r>
            <a:r>
              <a:rPr dirty="0" spc="-1035"/>
              <a:t>CPU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261618"/>
            <a:ext cx="8072755" cy="470916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just" marL="355600" marR="7620" indent="-342900">
              <a:lnSpc>
                <a:spcPct val="100000"/>
              </a:lnSpc>
              <a:spcBef>
                <a:spcPts val="105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200" spc="-340">
                <a:latin typeface="Microsoft Sans Serif"/>
                <a:cs typeface="Microsoft Sans Serif"/>
              </a:rPr>
              <a:t>สถาปัตยกรรมของซีพียูเป็ </a:t>
            </a:r>
            <a:r>
              <a:rPr dirty="0" sz="3200" spc="-600">
                <a:latin typeface="Microsoft Sans Serif"/>
                <a:cs typeface="Microsoft Sans Serif"/>
              </a:rPr>
              <a:t>นตวั</a:t>
            </a:r>
            <a:r>
              <a:rPr dirty="0" sz="3200" spc="-595">
                <a:latin typeface="Microsoft Sans Serif"/>
                <a:cs typeface="Microsoft Sans Serif"/>
              </a:rPr>
              <a:t> </a:t>
            </a:r>
            <a:r>
              <a:rPr dirty="0" sz="3200" spc="-385">
                <a:latin typeface="Microsoft Sans Serif"/>
                <a:cs typeface="Microsoft Sans Serif"/>
              </a:rPr>
              <a:t>บ่งบอกถึงลกั</a:t>
            </a:r>
            <a:r>
              <a:rPr dirty="0" sz="3200" spc="-380">
                <a:latin typeface="Microsoft Sans Serif"/>
                <a:cs typeface="Microsoft Sans Serif"/>
              </a:rPr>
              <a:t> </a:t>
            </a:r>
            <a:r>
              <a:rPr dirty="0" sz="3200" spc="-450">
                <a:latin typeface="Microsoft Sans Serif"/>
                <a:cs typeface="Microsoft Sans Serif"/>
              </a:rPr>
              <a:t>ษณะเฉพาะ </a:t>
            </a:r>
            <a:r>
              <a:rPr dirty="0" sz="3200" spc="-490">
                <a:latin typeface="Microsoft Sans Serif"/>
                <a:cs typeface="Microsoft Sans Serif"/>
              </a:rPr>
              <a:t>และลกั</a:t>
            </a:r>
            <a:r>
              <a:rPr dirty="0" sz="3200" spc="-484">
                <a:latin typeface="Microsoft Sans Serif"/>
                <a:cs typeface="Microsoft Sans Serif"/>
              </a:rPr>
              <a:t> </a:t>
            </a:r>
            <a:r>
              <a:rPr dirty="0" sz="3200" spc="-515">
                <a:latin typeface="Microsoft Sans Serif"/>
                <a:cs typeface="Microsoft Sans Serif"/>
              </a:rPr>
              <a:t>ษณะ </a:t>
            </a:r>
            <a:r>
              <a:rPr dirty="0" sz="3200" spc="-509">
                <a:latin typeface="Microsoft Sans Serif"/>
                <a:cs typeface="Microsoft Sans Serif"/>
              </a:rPr>
              <a:t> </a:t>
            </a:r>
            <a:r>
              <a:rPr dirty="0" sz="3200" spc="-385">
                <a:latin typeface="Microsoft Sans Serif"/>
                <a:cs typeface="Microsoft Sans Serif"/>
              </a:rPr>
              <a:t>การทางานที่สาคญของซีพีย</a:t>
            </a:r>
            <a:endParaRPr sz="3200">
              <a:latin typeface="Microsoft Sans Serif"/>
              <a:cs typeface="Microsoft Sans Serif"/>
            </a:endParaRPr>
          </a:p>
          <a:p>
            <a:pPr algn="just" marL="355600" marR="5080" indent="-342900">
              <a:lnSpc>
                <a:spcPct val="100000"/>
              </a:lnSpc>
              <a:spcBef>
                <a:spcPts val="770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200" spc="-355">
                <a:latin typeface="Microsoft Sans Serif"/>
                <a:cs typeface="Microsoft Sans Serif"/>
              </a:rPr>
              <a:t>อาจจะเรียกอีกแบบหน่ึงว่า </a:t>
            </a:r>
            <a:r>
              <a:rPr dirty="0" sz="3200" spc="-409">
                <a:latin typeface="Microsoft Sans Serif"/>
                <a:cs typeface="Microsoft Sans Serif"/>
              </a:rPr>
              <a:t>“สถาปัตยกรรมชุดคา˚</a:t>
            </a:r>
            <a:r>
              <a:rPr dirty="0" sz="3200" spc="-405">
                <a:latin typeface="Microsoft Sans Serif"/>
                <a:cs typeface="Microsoft Sans Serif"/>
              </a:rPr>
              <a:t> </a:t>
            </a:r>
            <a:r>
              <a:rPr dirty="0" sz="3200" spc="-145">
                <a:latin typeface="Microsoft Sans Serif"/>
                <a:cs typeface="Microsoft Sans Serif"/>
              </a:rPr>
              <a:t>สั</a:t>
            </a:r>
            <a:r>
              <a:rPr dirty="0" baseline="-2604" sz="4800" spc="-217">
                <a:latin typeface="Microsoft Sans Serif"/>
                <a:cs typeface="Microsoft Sans Serif"/>
              </a:rPr>
              <a:t>่</a:t>
            </a:r>
            <a:r>
              <a:rPr dirty="0" sz="3200" spc="-145">
                <a:latin typeface="Microsoft Sans Serif"/>
                <a:cs typeface="Microsoft Sans Serif"/>
              </a:rPr>
              <a:t>ง” </a:t>
            </a:r>
            <a:r>
              <a:rPr dirty="0" sz="3200" spc="-525">
                <a:latin typeface="Microsoft Sans Serif"/>
                <a:cs typeface="Microsoft Sans Serif"/>
              </a:rPr>
              <a:t>(ISA</a:t>
            </a:r>
            <a:r>
              <a:rPr dirty="0" sz="3200" spc="-520">
                <a:latin typeface="Microsoft Sans Serif"/>
                <a:cs typeface="Microsoft Sans Serif"/>
              </a:rPr>
              <a:t> </a:t>
            </a:r>
            <a:r>
              <a:rPr dirty="0" sz="3200" spc="-580">
                <a:latin typeface="Microsoft Sans Serif"/>
                <a:cs typeface="Microsoft Sans Serif"/>
              </a:rPr>
              <a:t>:Instruction </a:t>
            </a:r>
            <a:r>
              <a:rPr dirty="0" sz="3200" spc="-575">
                <a:latin typeface="Microsoft Sans Serif"/>
                <a:cs typeface="Microsoft Sans Serif"/>
              </a:rPr>
              <a:t> </a:t>
            </a:r>
            <a:r>
              <a:rPr dirty="0" sz="3200" spc="-865">
                <a:latin typeface="Microsoft Sans Serif"/>
                <a:cs typeface="Microsoft Sans Serif"/>
              </a:rPr>
              <a:t>Se</a:t>
            </a:r>
            <a:r>
              <a:rPr dirty="0" sz="3200" spc="-390">
                <a:latin typeface="Microsoft Sans Serif"/>
                <a:cs typeface="Microsoft Sans Serif"/>
              </a:rPr>
              <a:t>t</a:t>
            </a:r>
            <a:r>
              <a:rPr dirty="0" sz="3200" spc="-325">
                <a:latin typeface="Microsoft Sans Serif"/>
                <a:cs typeface="Microsoft Sans Serif"/>
              </a:rPr>
              <a:t> </a:t>
            </a:r>
            <a:r>
              <a:rPr dirty="0" sz="3200" spc="-530">
                <a:latin typeface="Microsoft Sans Serif"/>
                <a:cs typeface="Microsoft Sans Serif"/>
              </a:rPr>
              <a:t>Architecture)</a:t>
            </a:r>
            <a:endParaRPr sz="3200">
              <a:latin typeface="Microsoft Sans Serif"/>
              <a:cs typeface="Microsoft Sans Serif"/>
            </a:endParaRPr>
          </a:p>
          <a:p>
            <a:pPr algn="just" marL="355600" marR="5715" indent="-342900">
              <a:lnSpc>
                <a:spcPct val="99100"/>
              </a:lnSpc>
              <a:spcBef>
                <a:spcPts val="875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200" spc="-300">
                <a:latin typeface="Microsoft Sans Serif"/>
                <a:cs typeface="Microsoft Sans Serif"/>
              </a:rPr>
              <a:t>ลักษณะเฉพาะของซีพียูน</a:t>
            </a:r>
            <a:r>
              <a:rPr dirty="0" sz="3200" spc="-300">
                <a:latin typeface="Microsoft Sans Serif"/>
                <a:cs typeface="Microsoft Sans Serif"/>
              </a:rPr>
              <a:t>้</a:t>
            </a:r>
            <a:r>
              <a:rPr dirty="0" sz="3200" spc="-300">
                <a:latin typeface="Microsoft Sans Serif"/>
                <a:cs typeface="Microsoft Sans Serif"/>
              </a:rPr>
              <a:t>ีกล</a:t>
            </a:r>
            <a:r>
              <a:rPr dirty="0" baseline="1736" sz="4800" spc="-450">
                <a:latin typeface="Microsoft Sans Serif"/>
                <a:cs typeface="Microsoft Sans Serif"/>
              </a:rPr>
              <a:t>่</a:t>
            </a:r>
            <a:r>
              <a:rPr dirty="0" sz="3200" spc="-300">
                <a:latin typeface="Microsoft Sans Serif"/>
                <a:cs typeface="Microsoft Sans Serif"/>
              </a:rPr>
              <a:t>าวรวมไปถึง</a:t>
            </a:r>
            <a:r>
              <a:rPr dirty="0" sz="3200" spc="-295">
                <a:latin typeface="Microsoft Sans Serif"/>
                <a:cs typeface="Microsoft Sans Serif"/>
              </a:rPr>
              <a:t> </a:t>
            </a:r>
            <a:r>
              <a:rPr dirty="0" sz="3200" spc="-545">
                <a:latin typeface="Microsoft Sans Serif"/>
                <a:cs typeface="Microsoft Sans Serif"/>
              </a:rPr>
              <a:t>จา˚</a:t>
            </a:r>
            <a:r>
              <a:rPr dirty="0" sz="3200" spc="-540">
                <a:latin typeface="Microsoft Sans Serif"/>
                <a:cs typeface="Microsoft Sans Serif"/>
              </a:rPr>
              <a:t> </a:t>
            </a:r>
            <a:r>
              <a:rPr dirty="0" sz="3200" spc="-380">
                <a:latin typeface="Microsoft Sans Serif"/>
                <a:cs typeface="Microsoft Sans Serif"/>
              </a:rPr>
              <a:t>นวนและประเภทของ </a:t>
            </a:r>
            <a:r>
              <a:rPr dirty="0" sz="3200" spc="-835">
                <a:latin typeface="Microsoft Sans Serif"/>
                <a:cs typeface="Microsoft Sans Serif"/>
              </a:rPr>
              <a:t> </a:t>
            </a:r>
            <a:r>
              <a:rPr dirty="0" sz="3200" spc="-325">
                <a:latin typeface="Microsoft Sans Serif"/>
                <a:cs typeface="Microsoft Sans Serif"/>
              </a:rPr>
              <a:t>รีจิสเตอร์, </a:t>
            </a:r>
            <a:r>
              <a:rPr dirty="0" sz="3200" spc="-395">
                <a:latin typeface="Microsoft Sans Serif"/>
                <a:cs typeface="Microsoft Sans Serif"/>
              </a:rPr>
              <a:t>วิธีการกา˚</a:t>
            </a:r>
            <a:r>
              <a:rPr dirty="0" sz="3200" spc="-390">
                <a:latin typeface="Microsoft Sans Serif"/>
                <a:cs typeface="Microsoft Sans Serif"/>
              </a:rPr>
              <a:t> </a:t>
            </a:r>
            <a:r>
              <a:rPr dirty="0" sz="3200" spc="-440">
                <a:latin typeface="Microsoft Sans Serif"/>
                <a:cs typeface="Microsoft Sans Serif"/>
              </a:rPr>
              <a:t>หนดโหมดของ </a:t>
            </a:r>
            <a:r>
              <a:rPr dirty="0" sz="3200" spc="-725">
                <a:latin typeface="Microsoft Sans Serif"/>
                <a:cs typeface="Microsoft Sans Serif"/>
              </a:rPr>
              <a:t>address</a:t>
            </a:r>
            <a:r>
              <a:rPr dirty="0" sz="3200" spc="-720">
                <a:latin typeface="Microsoft Sans Serif"/>
                <a:cs typeface="Microsoft Sans Serif"/>
              </a:rPr>
              <a:t> </a:t>
            </a:r>
            <a:r>
              <a:rPr dirty="0" sz="3200" spc="-445">
                <a:latin typeface="Microsoft Sans Serif"/>
                <a:cs typeface="Microsoft Sans Serif"/>
              </a:rPr>
              <a:t>ของหน่วยความจา˚</a:t>
            </a:r>
            <a:r>
              <a:rPr dirty="0" sz="3200" spc="-440">
                <a:latin typeface="Microsoft Sans Serif"/>
                <a:cs typeface="Microsoft Sans Serif"/>
              </a:rPr>
              <a:t> </a:t>
            </a:r>
            <a:r>
              <a:rPr dirty="0" sz="3200" spc="-760">
                <a:latin typeface="Microsoft Sans Serif"/>
                <a:cs typeface="Microsoft Sans Serif"/>
              </a:rPr>
              <a:t>และการ </a:t>
            </a:r>
            <a:r>
              <a:rPr dirty="0" sz="3200" spc="-755">
                <a:latin typeface="Microsoft Sans Serif"/>
                <a:cs typeface="Microsoft Sans Serif"/>
              </a:rPr>
              <a:t> </a:t>
            </a:r>
            <a:r>
              <a:rPr dirty="0" sz="3200" spc="-465">
                <a:latin typeface="Microsoft Sans Serif"/>
                <a:cs typeface="Microsoft Sans Serif"/>
              </a:rPr>
              <a:t>ออกแบบชุดคา˚</a:t>
            </a:r>
            <a:r>
              <a:rPr dirty="0" sz="3200" spc="-95">
                <a:latin typeface="Microsoft Sans Serif"/>
                <a:cs typeface="Microsoft Sans Serif"/>
              </a:rPr>
              <a:t> </a:t>
            </a:r>
            <a:r>
              <a:rPr dirty="0" sz="3200" spc="-409">
                <a:latin typeface="Microsoft Sans Serif"/>
                <a:cs typeface="Microsoft Sans Serif"/>
              </a:rPr>
              <a:t>สงั</a:t>
            </a:r>
            <a:r>
              <a:rPr dirty="0" baseline="-2604" sz="4800" spc="-615">
                <a:latin typeface="Microsoft Sans Serif"/>
                <a:cs typeface="Microsoft Sans Serif"/>
              </a:rPr>
              <a:t>่</a:t>
            </a:r>
            <a:r>
              <a:rPr dirty="0" baseline="-2604" sz="4800" spc="-434">
                <a:latin typeface="Microsoft Sans Serif"/>
                <a:cs typeface="Microsoft Sans Serif"/>
              </a:rPr>
              <a:t> </a:t>
            </a:r>
            <a:r>
              <a:rPr dirty="0" sz="3200" spc="-330">
                <a:latin typeface="Microsoft Sans Serif"/>
                <a:cs typeface="Microsoft Sans Serif"/>
              </a:rPr>
              <a:t>ต่าง</a:t>
            </a:r>
            <a:r>
              <a:rPr dirty="0" sz="3200" spc="-315">
                <a:latin typeface="Microsoft Sans Serif"/>
                <a:cs typeface="Microsoft Sans Serif"/>
              </a:rPr>
              <a:t> </a:t>
            </a:r>
            <a:r>
              <a:rPr dirty="0" sz="3200" spc="-445">
                <a:latin typeface="Microsoft Sans Serif"/>
                <a:cs typeface="Microsoft Sans Serif"/>
              </a:rPr>
              <a:t>ๆ</a:t>
            </a:r>
            <a:r>
              <a:rPr dirty="0" sz="3200" spc="-325">
                <a:latin typeface="Microsoft Sans Serif"/>
                <a:cs typeface="Microsoft Sans Serif"/>
              </a:rPr>
              <a:t> </a:t>
            </a:r>
            <a:r>
              <a:rPr dirty="0" sz="3200" spc="-500">
                <a:latin typeface="Microsoft Sans Serif"/>
                <a:cs typeface="Microsoft Sans Serif"/>
              </a:rPr>
              <a:t>(Instruction</a:t>
            </a:r>
            <a:r>
              <a:rPr dirty="0" sz="3200" spc="-320">
                <a:latin typeface="Microsoft Sans Serif"/>
                <a:cs typeface="Microsoft Sans Serif"/>
              </a:rPr>
              <a:t> </a:t>
            </a:r>
            <a:r>
              <a:rPr dirty="0" sz="3200" spc="-655">
                <a:latin typeface="Microsoft Sans Serif"/>
                <a:cs typeface="Microsoft Sans Serif"/>
              </a:rPr>
              <a:t>Sets)</a:t>
            </a:r>
            <a:endParaRPr sz="3200">
              <a:latin typeface="Microsoft Sans Serif"/>
              <a:cs typeface="Microsoft Sans Serif"/>
            </a:endParaRPr>
          </a:p>
          <a:p>
            <a:pPr algn="just" marL="355600" marR="6985" indent="-342900">
              <a:lnSpc>
                <a:spcPts val="3770"/>
              </a:lnSpc>
              <a:spcBef>
                <a:spcPts val="1010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200" spc="-459">
                <a:latin typeface="Microsoft Sans Serif"/>
                <a:cs typeface="Microsoft Sans Serif"/>
              </a:rPr>
              <a:t>ปัจจุบนั</a:t>
            </a:r>
            <a:r>
              <a:rPr dirty="0" sz="3200" spc="-455">
                <a:latin typeface="Microsoft Sans Serif"/>
                <a:cs typeface="Microsoft Sans Serif"/>
              </a:rPr>
              <a:t> </a:t>
            </a:r>
            <a:r>
              <a:rPr dirty="0" sz="3200" spc="-335">
                <a:latin typeface="Microsoft Sans Serif"/>
                <a:cs typeface="Microsoft Sans Serif"/>
              </a:rPr>
              <a:t>น</a:t>
            </a:r>
            <a:r>
              <a:rPr dirty="0" sz="3200" spc="-335">
                <a:latin typeface="Microsoft Sans Serif"/>
                <a:cs typeface="Microsoft Sans Serif"/>
              </a:rPr>
              <a:t>้</a:t>
            </a:r>
            <a:r>
              <a:rPr dirty="0" sz="3200" spc="-335">
                <a:latin typeface="Microsoft Sans Serif"/>
                <a:cs typeface="Microsoft Sans Serif"/>
              </a:rPr>
              <a:t>ีแบ</a:t>
            </a:r>
            <a:r>
              <a:rPr dirty="0" baseline="1736" sz="4800" spc="-502">
                <a:latin typeface="Microsoft Sans Serif"/>
                <a:cs typeface="Microsoft Sans Serif"/>
              </a:rPr>
              <a:t>่</a:t>
            </a:r>
            <a:r>
              <a:rPr dirty="0" sz="3200" spc="-335">
                <a:latin typeface="Microsoft Sans Serif"/>
                <a:cs typeface="Microsoft Sans Serif"/>
              </a:rPr>
              <a:t>งออกเป็ </a:t>
            </a:r>
            <a:r>
              <a:rPr dirty="0" sz="3200" spc="-515">
                <a:latin typeface="Microsoft Sans Serif"/>
                <a:cs typeface="Microsoft Sans Serif"/>
              </a:rPr>
              <a:t>น </a:t>
            </a:r>
            <a:r>
              <a:rPr dirty="0" sz="3200" spc="-725">
                <a:latin typeface="Microsoft Sans Serif"/>
                <a:cs typeface="Microsoft Sans Serif"/>
              </a:rPr>
              <a:t>2</a:t>
            </a:r>
            <a:r>
              <a:rPr dirty="0" sz="3200" spc="-720">
                <a:latin typeface="Microsoft Sans Serif"/>
                <a:cs typeface="Microsoft Sans Serif"/>
              </a:rPr>
              <a:t> </a:t>
            </a:r>
            <a:r>
              <a:rPr dirty="0" sz="3200" spc="-275">
                <a:latin typeface="Microsoft Sans Serif"/>
                <a:cs typeface="Microsoft Sans Serif"/>
              </a:rPr>
              <a:t>กล</a:t>
            </a:r>
            <a:r>
              <a:rPr dirty="0" baseline="1736" sz="4800" spc="-412">
                <a:latin typeface="Microsoft Sans Serif"/>
                <a:cs typeface="Microsoft Sans Serif"/>
              </a:rPr>
              <a:t>่</a:t>
            </a:r>
            <a:r>
              <a:rPr dirty="0" sz="3200" spc="-275">
                <a:latin typeface="Microsoft Sans Serif"/>
                <a:cs typeface="Microsoft Sans Serif"/>
              </a:rPr>
              <a:t>ุมคือ </a:t>
            </a:r>
            <a:r>
              <a:rPr dirty="0" sz="3200" spc="-740">
                <a:latin typeface="Microsoft Sans Serif"/>
                <a:cs typeface="Microsoft Sans Serif"/>
              </a:rPr>
              <a:t>CISC</a:t>
            </a:r>
            <a:r>
              <a:rPr dirty="0" sz="3200" spc="-735">
                <a:latin typeface="Microsoft Sans Serif"/>
                <a:cs typeface="Microsoft Sans Serif"/>
              </a:rPr>
              <a:t> </a:t>
            </a:r>
            <a:r>
              <a:rPr dirty="0" sz="3200" spc="-660">
                <a:latin typeface="Microsoft Sans Serif"/>
                <a:cs typeface="Microsoft Sans Serif"/>
              </a:rPr>
              <a:t>(Complex</a:t>
            </a:r>
            <a:r>
              <a:rPr dirty="0" sz="3200" spc="-655">
                <a:latin typeface="Microsoft Sans Serif"/>
                <a:cs typeface="Microsoft Sans Serif"/>
              </a:rPr>
              <a:t> </a:t>
            </a:r>
            <a:r>
              <a:rPr dirty="0" sz="3200" spc="-515">
                <a:latin typeface="Microsoft Sans Serif"/>
                <a:cs typeface="Microsoft Sans Serif"/>
              </a:rPr>
              <a:t>Instruction</a:t>
            </a:r>
            <a:r>
              <a:rPr dirty="0" sz="3200" spc="-175">
                <a:latin typeface="Microsoft Sans Serif"/>
                <a:cs typeface="Microsoft Sans Serif"/>
              </a:rPr>
              <a:t> </a:t>
            </a:r>
            <a:r>
              <a:rPr dirty="0" sz="3200" spc="-710">
                <a:latin typeface="Microsoft Sans Serif"/>
                <a:cs typeface="Microsoft Sans Serif"/>
              </a:rPr>
              <a:t>Set </a:t>
            </a:r>
            <a:r>
              <a:rPr dirty="0" sz="3200" spc="-705">
                <a:latin typeface="Microsoft Sans Serif"/>
                <a:cs typeface="Microsoft Sans Serif"/>
              </a:rPr>
              <a:t> </a:t>
            </a:r>
            <a:r>
              <a:rPr dirty="0" sz="3200" spc="-680">
                <a:latin typeface="Microsoft Sans Serif"/>
                <a:cs typeface="Microsoft Sans Serif"/>
              </a:rPr>
              <a:t>Computers)</a:t>
            </a:r>
            <a:r>
              <a:rPr dirty="0" sz="3200" spc="-640">
                <a:latin typeface="Microsoft Sans Serif"/>
                <a:cs typeface="Microsoft Sans Serif"/>
              </a:rPr>
              <a:t> </a:t>
            </a:r>
            <a:r>
              <a:rPr dirty="0" sz="3200" spc="-400">
                <a:latin typeface="Microsoft Sans Serif"/>
                <a:cs typeface="Microsoft Sans Serif"/>
              </a:rPr>
              <a:t>และ</a:t>
            </a:r>
            <a:r>
              <a:rPr dirty="0" sz="3200" spc="-325">
                <a:latin typeface="Microsoft Sans Serif"/>
                <a:cs typeface="Microsoft Sans Serif"/>
              </a:rPr>
              <a:t> </a:t>
            </a:r>
            <a:r>
              <a:rPr dirty="0" sz="3200" spc="-740">
                <a:latin typeface="Microsoft Sans Serif"/>
                <a:cs typeface="Microsoft Sans Serif"/>
              </a:rPr>
              <a:t>RISC</a:t>
            </a:r>
            <a:r>
              <a:rPr dirty="0" sz="3200" spc="-640">
                <a:latin typeface="Microsoft Sans Serif"/>
                <a:cs typeface="Microsoft Sans Serif"/>
              </a:rPr>
              <a:t> </a:t>
            </a:r>
            <a:r>
              <a:rPr dirty="0" sz="3200" spc="-725">
                <a:latin typeface="Microsoft Sans Serif"/>
                <a:cs typeface="Microsoft Sans Serif"/>
              </a:rPr>
              <a:t>(Reduced</a:t>
            </a:r>
            <a:r>
              <a:rPr dirty="0" sz="3200" spc="-700">
                <a:latin typeface="Microsoft Sans Serif"/>
                <a:cs typeface="Microsoft Sans Serif"/>
              </a:rPr>
              <a:t> </a:t>
            </a:r>
            <a:r>
              <a:rPr dirty="0" sz="3200" spc="-515">
                <a:latin typeface="Microsoft Sans Serif"/>
                <a:cs typeface="Microsoft Sans Serif"/>
              </a:rPr>
              <a:t>Instruction</a:t>
            </a:r>
            <a:r>
              <a:rPr dirty="0" sz="3200" spc="-340">
                <a:latin typeface="Microsoft Sans Serif"/>
                <a:cs typeface="Microsoft Sans Serif"/>
              </a:rPr>
              <a:t> </a:t>
            </a:r>
            <a:r>
              <a:rPr dirty="0" sz="3200" spc="-705">
                <a:latin typeface="Microsoft Sans Serif"/>
                <a:cs typeface="Microsoft Sans Serif"/>
              </a:rPr>
              <a:t>Set</a:t>
            </a:r>
            <a:r>
              <a:rPr dirty="0" sz="3200" spc="-610">
                <a:latin typeface="Microsoft Sans Serif"/>
                <a:cs typeface="Microsoft Sans Serif"/>
              </a:rPr>
              <a:t> </a:t>
            </a:r>
            <a:r>
              <a:rPr dirty="0" sz="3200" spc="-680">
                <a:latin typeface="Microsoft Sans Serif"/>
                <a:cs typeface="Microsoft Sans Serif"/>
              </a:rPr>
              <a:t>Computers)</a:t>
            </a:r>
            <a:endParaRPr sz="32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79244" y="405206"/>
            <a:ext cx="5975985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1065"/>
              <a:t>แนวคดการออกแบบไมโครโพรเซสเซอร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9223" y="1153667"/>
            <a:ext cx="7941563" cy="453085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888742" y="5807266"/>
            <a:ext cx="3674110" cy="8191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3145"/>
              </a:lnSpc>
            </a:pPr>
            <a:r>
              <a:rPr dirty="0" sz="2800" spc="-525" b="1">
                <a:latin typeface="Tahoma"/>
                <a:cs typeface="Tahoma"/>
              </a:rPr>
              <a:t>รหัสคาสั่งแบบ</a:t>
            </a:r>
            <a:r>
              <a:rPr dirty="0" sz="2800" spc="-290" b="1">
                <a:latin typeface="Tahoma"/>
                <a:cs typeface="Tahoma"/>
              </a:rPr>
              <a:t> </a:t>
            </a:r>
            <a:r>
              <a:rPr dirty="0" sz="2800" spc="-690" b="1">
                <a:latin typeface="Tahoma"/>
                <a:cs typeface="Tahoma"/>
              </a:rPr>
              <a:t>4-Address</a:t>
            </a:r>
            <a:r>
              <a:rPr dirty="0" sz="2800" spc="-290" b="1">
                <a:latin typeface="Tahoma"/>
                <a:cs typeface="Tahoma"/>
              </a:rPr>
              <a:t> </a:t>
            </a:r>
            <a:r>
              <a:rPr dirty="0" sz="2800" spc="-635" b="1">
                <a:latin typeface="Tahoma"/>
                <a:cs typeface="Tahoma"/>
              </a:rPr>
              <a:t>Instruction</a:t>
            </a:r>
            <a:endParaRPr sz="2800">
              <a:latin typeface="Tahoma"/>
              <a:cs typeface="Tahoma"/>
            </a:endParaRPr>
          </a:p>
          <a:p>
            <a:pPr marL="599440">
              <a:lnSpc>
                <a:spcPct val="100000"/>
              </a:lnSpc>
              <a:spcBef>
                <a:spcPts val="1700"/>
              </a:spcBef>
            </a:pPr>
            <a:r>
              <a:rPr dirty="0" sz="1200" spc="-5">
                <a:solidFill>
                  <a:srgbClr val="888888"/>
                </a:solidFill>
                <a:latin typeface="Calibri"/>
                <a:cs typeface="Calibri"/>
              </a:rPr>
              <a:t>Computer</a:t>
            </a:r>
            <a:r>
              <a:rPr dirty="0" sz="1200" spc="-45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 spc="-10">
                <a:solidFill>
                  <a:srgbClr val="888888"/>
                </a:solidFill>
                <a:latin typeface="Calibri"/>
                <a:cs typeface="Calibri"/>
              </a:rPr>
              <a:t>System</a:t>
            </a:r>
            <a:r>
              <a:rPr dirty="0" sz="1200" spc="-15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>
                <a:solidFill>
                  <a:srgbClr val="888888"/>
                </a:solidFill>
                <a:latin typeface="Calibri"/>
                <a:cs typeface="Calibri"/>
              </a:rPr>
              <a:t>and</a:t>
            </a:r>
            <a:r>
              <a:rPr dirty="0" sz="1200" spc="-30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 spc="-5">
                <a:solidFill>
                  <a:srgbClr val="888888"/>
                </a:solidFill>
                <a:latin typeface="Calibri"/>
                <a:cs typeface="Calibri"/>
              </a:rPr>
              <a:t>Architecture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527542" y="6419027"/>
            <a:ext cx="81280" cy="20066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410"/>
              </a:lnSpc>
            </a:pPr>
            <a:r>
              <a:rPr dirty="0" sz="1200" spc="-229">
                <a:solidFill>
                  <a:srgbClr val="888888"/>
                </a:solidFill>
                <a:latin typeface="Arial MT"/>
                <a:cs typeface="Arial MT"/>
              </a:rPr>
              <a:t>2</a:t>
            </a:r>
            <a:endParaRPr sz="1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5240">
              <a:lnSpc>
                <a:spcPct val="100000"/>
              </a:lnSpc>
              <a:spcBef>
                <a:spcPts val="105"/>
              </a:spcBef>
            </a:pPr>
            <a:r>
              <a:rPr dirty="0" spc="-980"/>
              <a:t>การท˚าคาสั่งของคาสั่งแบบ</a:t>
            </a:r>
            <a:r>
              <a:rPr dirty="0" spc="-455"/>
              <a:t> </a:t>
            </a:r>
            <a:r>
              <a:rPr dirty="0" spc="-960"/>
              <a:t>CISC</a:t>
            </a:r>
            <a:r>
              <a:rPr dirty="0" spc="-505"/>
              <a:t> </a:t>
            </a:r>
            <a:r>
              <a:rPr dirty="0" spc="-969"/>
              <a:t>และ</a:t>
            </a:r>
            <a:r>
              <a:rPr dirty="0" spc="-480"/>
              <a:t> </a:t>
            </a:r>
            <a:r>
              <a:rPr dirty="0" spc="-1025"/>
              <a:t>RISC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5506" y="1840989"/>
            <a:ext cx="8258557" cy="338633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338455">
              <a:lnSpc>
                <a:spcPct val="100000"/>
              </a:lnSpc>
              <a:spcBef>
                <a:spcPts val="105"/>
              </a:spcBef>
            </a:pPr>
            <a:r>
              <a:rPr dirty="0" sz="4400" spc="-1255"/>
              <a:t>ค</a:t>
            </a:r>
            <a:r>
              <a:rPr dirty="0" sz="4400" spc="-1255"/>
              <a:t>ุ</a:t>
            </a:r>
            <a:r>
              <a:rPr dirty="0" sz="4400" spc="-1255"/>
              <a:t>ณลกั</a:t>
            </a:r>
            <a:r>
              <a:rPr dirty="0" sz="4400" spc="455"/>
              <a:t> </a:t>
            </a:r>
            <a:r>
              <a:rPr dirty="0" sz="4400" spc="-1185"/>
              <a:t>ษณะของคอมพวิ</a:t>
            </a:r>
            <a:r>
              <a:rPr dirty="0" sz="4400" spc="355"/>
              <a:t> </a:t>
            </a:r>
            <a:r>
              <a:rPr dirty="0" sz="4400" spc="-925"/>
              <a:t>เตอร์แบบ</a:t>
            </a:r>
            <a:r>
              <a:rPr dirty="0" sz="4400" spc="-590"/>
              <a:t> </a:t>
            </a:r>
            <a:r>
              <a:rPr dirty="0" sz="4400" spc="-960"/>
              <a:t>CISC</a:t>
            </a:r>
            <a:endParaRPr sz="4400"/>
          </a:p>
        </p:txBody>
      </p:sp>
      <p:sp>
        <p:nvSpPr>
          <p:cNvPr id="3" name="object 3"/>
          <p:cNvSpPr txBox="1"/>
          <p:nvPr/>
        </p:nvSpPr>
        <p:spPr>
          <a:xfrm>
            <a:off x="535940" y="1308861"/>
            <a:ext cx="8082280" cy="4552950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algn="just" marL="355600" marR="14604" indent="-342900">
              <a:lnSpc>
                <a:spcPct val="90000"/>
              </a:lnSpc>
              <a:spcBef>
                <a:spcPts val="459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000" spc="-270">
                <a:latin typeface="Microsoft Sans Serif"/>
                <a:cs typeface="Microsoft Sans Serif"/>
              </a:rPr>
              <a:t>มีการรวมเอาคุณสมบัติด้านต่าง</a:t>
            </a:r>
            <a:r>
              <a:rPr dirty="0" sz="3000" spc="-265">
                <a:latin typeface="Microsoft Sans Serif"/>
                <a:cs typeface="Microsoft Sans Serif"/>
              </a:rPr>
              <a:t> </a:t>
            </a:r>
            <a:r>
              <a:rPr dirty="0" sz="3000" spc="-420">
                <a:latin typeface="Microsoft Sans Serif"/>
                <a:cs typeface="Microsoft Sans Serif"/>
              </a:rPr>
              <a:t>ๆ</a:t>
            </a:r>
            <a:r>
              <a:rPr dirty="0" sz="3000" spc="-415">
                <a:latin typeface="Microsoft Sans Serif"/>
                <a:cs typeface="Microsoft Sans Serif"/>
              </a:rPr>
              <a:t> </a:t>
            </a:r>
            <a:r>
              <a:rPr dirty="0" sz="3000" spc="-305">
                <a:latin typeface="Microsoft Sans Serif"/>
                <a:cs typeface="Microsoft Sans Serif"/>
              </a:rPr>
              <a:t>เช่น</a:t>
            </a:r>
            <a:r>
              <a:rPr dirty="0" sz="3000" spc="-300">
                <a:latin typeface="Microsoft Sans Serif"/>
                <a:cs typeface="Microsoft Sans Serif"/>
              </a:rPr>
              <a:t> </a:t>
            </a:r>
            <a:r>
              <a:rPr dirty="0" sz="3000" spc="-275">
                <a:latin typeface="Microsoft Sans Serif"/>
                <a:cs typeface="Microsoft Sans Serif"/>
              </a:rPr>
              <a:t>การก˚าหนดโหมดของ</a:t>
            </a:r>
            <a:r>
              <a:rPr dirty="0" sz="3000" spc="-270">
                <a:latin typeface="Microsoft Sans Serif"/>
                <a:cs typeface="Microsoft Sans Serif"/>
              </a:rPr>
              <a:t> </a:t>
            </a:r>
            <a:r>
              <a:rPr dirty="0" sz="3000" spc="-810">
                <a:latin typeface="Microsoft Sans Serif"/>
                <a:cs typeface="Microsoft Sans Serif"/>
              </a:rPr>
              <a:t>address </a:t>
            </a:r>
            <a:r>
              <a:rPr dirty="0" sz="3000" spc="-785">
                <a:latin typeface="Microsoft Sans Serif"/>
                <a:cs typeface="Microsoft Sans Serif"/>
              </a:rPr>
              <a:t> </a:t>
            </a:r>
            <a:r>
              <a:rPr dirty="0" sz="3000" spc="-580">
                <a:latin typeface="Microsoft Sans Serif"/>
                <a:cs typeface="Microsoft Sans Serif"/>
              </a:rPr>
              <a:t>(Addressing</a:t>
            </a:r>
            <a:r>
              <a:rPr dirty="0" sz="3000" spc="720">
                <a:latin typeface="Microsoft Sans Serif"/>
                <a:cs typeface="Microsoft Sans Serif"/>
              </a:rPr>
              <a:t> </a:t>
            </a:r>
            <a:r>
              <a:rPr dirty="0" sz="3000" spc="-645">
                <a:latin typeface="Microsoft Sans Serif"/>
                <a:cs typeface="Microsoft Sans Serif"/>
              </a:rPr>
              <a:t>Mode)</a:t>
            </a:r>
            <a:r>
              <a:rPr dirty="0" sz="3000" spc="420">
                <a:latin typeface="Microsoft Sans Serif"/>
                <a:cs typeface="Microsoft Sans Serif"/>
              </a:rPr>
              <a:t> </a:t>
            </a:r>
            <a:r>
              <a:rPr dirty="0" sz="3000" spc="-405">
                <a:latin typeface="Microsoft Sans Serif"/>
                <a:cs typeface="Microsoft Sans Serif"/>
              </a:rPr>
              <a:t>หรือประเภทคา˚</a:t>
            </a:r>
            <a:r>
              <a:rPr dirty="0" sz="3000" spc="380">
                <a:latin typeface="Microsoft Sans Serif"/>
                <a:cs typeface="Microsoft Sans Serif"/>
              </a:rPr>
              <a:t> </a:t>
            </a:r>
            <a:r>
              <a:rPr dirty="0" sz="3000" spc="-385">
                <a:latin typeface="Microsoft Sans Serif"/>
                <a:cs typeface="Microsoft Sans Serif"/>
              </a:rPr>
              <a:t>ส</a:t>
            </a:r>
            <a:r>
              <a:rPr dirty="0" baseline="-2777" sz="4500" spc="-577">
                <a:latin typeface="Microsoft Sans Serif"/>
                <a:cs typeface="Microsoft Sans Serif"/>
              </a:rPr>
              <a:t>่</a:t>
            </a:r>
            <a:r>
              <a:rPr dirty="0" sz="3000" spc="-385">
                <a:latin typeface="Microsoft Sans Serif"/>
                <a:cs typeface="Microsoft Sans Serif"/>
              </a:rPr>
              <a:t>งั</a:t>
            </a:r>
            <a:r>
              <a:rPr dirty="0" sz="3000" spc="25">
                <a:latin typeface="Microsoft Sans Serif"/>
                <a:cs typeface="Microsoft Sans Serif"/>
              </a:rPr>
              <a:t> </a:t>
            </a:r>
            <a:r>
              <a:rPr dirty="0" sz="3000" spc="25">
                <a:latin typeface="Microsoft Sans Serif"/>
                <a:cs typeface="Microsoft Sans Serif"/>
              </a:rPr>
              <a:t> </a:t>
            </a:r>
            <a:r>
              <a:rPr dirty="0" sz="3000" spc="-470">
                <a:latin typeface="Microsoft Sans Serif"/>
                <a:cs typeface="Microsoft Sans Serif"/>
              </a:rPr>
              <a:t>(Instruction</a:t>
            </a:r>
            <a:r>
              <a:rPr dirty="0" sz="3000" spc="509">
                <a:latin typeface="Microsoft Sans Serif"/>
                <a:cs typeface="Microsoft Sans Serif"/>
              </a:rPr>
              <a:t> </a:t>
            </a:r>
            <a:r>
              <a:rPr dirty="0" sz="3000" spc="-590">
                <a:latin typeface="Microsoft Sans Serif"/>
                <a:cs typeface="Microsoft Sans Serif"/>
              </a:rPr>
              <a:t>Type)</a:t>
            </a:r>
            <a:r>
              <a:rPr dirty="0" sz="3000" spc="650">
                <a:latin typeface="Microsoft Sans Serif"/>
                <a:cs typeface="Microsoft Sans Serif"/>
              </a:rPr>
              <a:t> </a:t>
            </a:r>
            <a:r>
              <a:rPr dirty="0" sz="3000" spc="-500">
                <a:latin typeface="Microsoft Sans Serif"/>
                <a:cs typeface="Microsoft Sans Serif"/>
              </a:rPr>
              <a:t>เขา้</a:t>
            </a:r>
            <a:r>
              <a:rPr dirty="0" sz="3000" spc="390">
                <a:latin typeface="Microsoft Sans Serif"/>
                <a:cs typeface="Microsoft Sans Serif"/>
              </a:rPr>
              <a:t> </a:t>
            </a:r>
            <a:r>
              <a:rPr dirty="0" sz="3000" spc="-625">
                <a:latin typeface="Microsoft Sans Serif"/>
                <a:cs typeface="Microsoft Sans Serif"/>
              </a:rPr>
              <a:t>ดว้</a:t>
            </a:r>
            <a:r>
              <a:rPr dirty="0" sz="3000" spc="409">
                <a:latin typeface="Microsoft Sans Serif"/>
                <a:cs typeface="Microsoft Sans Serif"/>
              </a:rPr>
              <a:t> </a:t>
            </a:r>
            <a:r>
              <a:rPr dirty="0" sz="3000" spc="-670">
                <a:latin typeface="Microsoft Sans Serif"/>
                <a:cs typeface="Microsoft Sans Serif"/>
              </a:rPr>
              <a:t>ยกนั </a:t>
            </a:r>
            <a:r>
              <a:rPr dirty="0" sz="3000" spc="-665">
                <a:latin typeface="Microsoft Sans Serif"/>
                <a:cs typeface="Microsoft Sans Serif"/>
              </a:rPr>
              <a:t> </a:t>
            </a:r>
            <a:r>
              <a:rPr dirty="0" sz="3000" spc="-409">
                <a:latin typeface="Microsoft Sans Serif"/>
                <a:cs typeface="Microsoft Sans Serif"/>
              </a:rPr>
              <a:t>เพื่อ</a:t>
            </a:r>
            <a:r>
              <a:rPr dirty="0" sz="3000" spc="-195">
                <a:latin typeface="Microsoft Sans Serif"/>
                <a:cs typeface="Microsoft Sans Serif"/>
              </a:rPr>
              <a:t> </a:t>
            </a:r>
            <a:r>
              <a:rPr dirty="0" sz="3000" spc="-385">
                <a:latin typeface="Microsoft Sans Serif"/>
                <a:cs typeface="Microsoft Sans Serif"/>
              </a:rPr>
              <a:t>ปรับปรุงขีดความสามารถในการทางาน</a:t>
            </a:r>
            <a:endParaRPr sz="3000">
              <a:latin typeface="Microsoft Sans Serif"/>
              <a:cs typeface="Microsoft Sans Serif"/>
            </a:endParaRPr>
          </a:p>
          <a:p>
            <a:pPr algn="just" marL="355600" marR="15875" indent="-342900">
              <a:lnSpc>
                <a:spcPts val="3240"/>
              </a:lnSpc>
              <a:spcBef>
                <a:spcPts val="765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000" spc="-690">
                <a:latin typeface="Microsoft Sans Serif"/>
                <a:cs typeface="Microsoft Sans Serif"/>
              </a:rPr>
              <a:t>นกั</a:t>
            </a:r>
            <a:r>
              <a:rPr dirty="0" sz="3000" spc="805">
                <a:latin typeface="Microsoft Sans Serif"/>
                <a:cs typeface="Microsoft Sans Serif"/>
              </a:rPr>
              <a:t> </a:t>
            </a:r>
            <a:r>
              <a:rPr dirty="0" sz="3000" spc="-420">
                <a:latin typeface="Microsoft Sans Serif"/>
                <a:cs typeface="Microsoft Sans Serif"/>
              </a:rPr>
              <a:t>ออกแบบมองว่าปริมาณการใชห้</a:t>
            </a:r>
            <a:r>
              <a:rPr dirty="0" sz="3000" spc="145">
                <a:latin typeface="Microsoft Sans Serif"/>
                <a:cs typeface="Microsoft Sans Serif"/>
              </a:rPr>
              <a:t> </a:t>
            </a:r>
            <a:r>
              <a:rPr dirty="0" sz="3000" spc="145">
                <a:latin typeface="Microsoft Sans Serif"/>
                <a:cs typeface="Microsoft Sans Serif"/>
              </a:rPr>
              <a:t> </a:t>
            </a:r>
            <a:r>
              <a:rPr dirty="0" sz="3000" spc="-409">
                <a:latin typeface="Microsoft Sans Serif"/>
                <a:cs typeface="Microsoft Sans Serif"/>
              </a:rPr>
              <a:t>น่วยความจา˚</a:t>
            </a:r>
            <a:r>
              <a:rPr dirty="0" sz="3000" spc="750">
                <a:latin typeface="Microsoft Sans Serif"/>
                <a:cs typeface="Microsoft Sans Serif"/>
              </a:rPr>
              <a:t> </a:t>
            </a:r>
            <a:r>
              <a:rPr dirty="0" sz="3000" spc="-340">
                <a:latin typeface="Microsoft Sans Serif"/>
                <a:cs typeface="Microsoft Sans Serif"/>
              </a:rPr>
              <a:t>และเวลาที่ใชใ้</a:t>
            </a:r>
            <a:r>
              <a:rPr dirty="0" sz="3000" spc="575">
                <a:latin typeface="Microsoft Sans Serif"/>
                <a:cs typeface="Microsoft Sans Serif"/>
              </a:rPr>
              <a:t> </a:t>
            </a:r>
            <a:r>
              <a:rPr dirty="0" sz="3000" spc="-450">
                <a:latin typeface="Microsoft Sans Serif"/>
                <a:cs typeface="Microsoft Sans Serif"/>
              </a:rPr>
              <a:t>นการเขา้ </a:t>
            </a:r>
            <a:r>
              <a:rPr dirty="0" sz="3000" spc="-445">
                <a:latin typeface="Microsoft Sans Serif"/>
                <a:cs typeface="Microsoft Sans Serif"/>
              </a:rPr>
              <a:t> </a:t>
            </a:r>
            <a:r>
              <a:rPr dirty="0" sz="3000" spc="-475">
                <a:latin typeface="Microsoft Sans Serif"/>
                <a:cs typeface="Microsoft Sans Serif"/>
              </a:rPr>
              <a:t>ถึง</a:t>
            </a:r>
            <a:r>
              <a:rPr dirty="0" sz="3000" spc="-200">
                <a:latin typeface="Microsoft Sans Serif"/>
                <a:cs typeface="Microsoft Sans Serif"/>
              </a:rPr>
              <a:t> </a:t>
            </a:r>
            <a:r>
              <a:rPr dirty="0" sz="3000" spc="-310">
                <a:latin typeface="Microsoft Sans Serif"/>
                <a:cs typeface="Microsoft Sans Serif"/>
              </a:rPr>
              <a:t>ต่าง</a:t>
            </a:r>
            <a:r>
              <a:rPr dirty="0" sz="3000" spc="-280">
                <a:latin typeface="Microsoft Sans Serif"/>
                <a:cs typeface="Microsoft Sans Serif"/>
              </a:rPr>
              <a:t> </a:t>
            </a:r>
            <a:r>
              <a:rPr dirty="0" sz="3000" spc="-455">
                <a:latin typeface="Microsoft Sans Serif"/>
                <a:cs typeface="Microsoft Sans Serif"/>
              </a:rPr>
              <a:t>ๆในการทา˚</a:t>
            </a:r>
            <a:r>
              <a:rPr dirty="0" sz="3000" spc="-405">
                <a:latin typeface="Microsoft Sans Serif"/>
                <a:cs typeface="Microsoft Sans Serif"/>
              </a:rPr>
              <a:t> </a:t>
            </a:r>
            <a:r>
              <a:rPr dirty="0" sz="3000" spc="-425">
                <a:latin typeface="Microsoft Sans Serif"/>
                <a:cs typeface="Microsoft Sans Serif"/>
              </a:rPr>
              <a:t>งานของคอมพิวเตอร์ตอ้</a:t>
            </a:r>
            <a:r>
              <a:rPr dirty="0" sz="3000" spc="-60">
                <a:latin typeface="Microsoft Sans Serif"/>
                <a:cs typeface="Microsoft Sans Serif"/>
              </a:rPr>
              <a:t> </a:t>
            </a:r>
            <a:r>
              <a:rPr dirty="0" sz="3000" spc="-370">
                <a:latin typeface="Microsoft Sans Serif"/>
                <a:cs typeface="Microsoft Sans Serif"/>
              </a:rPr>
              <a:t>งมองเป็</a:t>
            </a:r>
            <a:r>
              <a:rPr dirty="0" sz="3000" spc="-525">
                <a:latin typeface="Microsoft Sans Serif"/>
                <a:cs typeface="Microsoft Sans Serif"/>
              </a:rPr>
              <a:t> </a:t>
            </a:r>
            <a:r>
              <a:rPr dirty="0" sz="3000" spc="-380">
                <a:latin typeface="Microsoft Sans Serif"/>
                <a:cs typeface="Microsoft Sans Serif"/>
              </a:rPr>
              <a:t>นราคาต่อหน่วย</a:t>
            </a:r>
            <a:endParaRPr sz="3000">
              <a:latin typeface="Microsoft Sans Serif"/>
              <a:cs typeface="Microsoft Sans Serif"/>
            </a:endParaRPr>
          </a:p>
          <a:p>
            <a:pPr algn="just" marL="355600" indent="-342900">
              <a:lnSpc>
                <a:spcPct val="100000"/>
              </a:lnSpc>
              <a:spcBef>
                <a:spcPts val="315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000" spc="-409">
                <a:latin typeface="Microsoft Sans Serif"/>
                <a:cs typeface="Microsoft Sans Serif"/>
              </a:rPr>
              <a:t>สถาปัตยกรรมแบบ</a:t>
            </a:r>
            <a:r>
              <a:rPr dirty="0" sz="3000" spc="-285">
                <a:latin typeface="Microsoft Sans Serif"/>
                <a:cs typeface="Microsoft Sans Serif"/>
              </a:rPr>
              <a:t> </a:t>
            </a:r>
            <a:r>
              <a:rPr dirty="0" sz="3000" spc="-700">
                <a:latin typeface="Microsoft Sans Serif"/>
                <a:cs typeface="Microsoft Sans Serif"/>
              </a:rPr>
              <a:t>CISC</a:t>
            </a:r>
            <a:r>
              <a:rPr dirty="0" sz="3000" spc="-650">
                <a:latin typeface="Microsoft Sans Serif"/>
                <a:cs typeface="Microsoft Sans Serif"/>
              </a:rPr>
              <a:t> </a:t>
            </a:r>
            <a:r>
              <a:rPr dirty="0" sz="3000" spc="-380">
                <a:latin typeface="Microsoft Sans Serif"/>
                <a:cs typeface="Microsoft Sans Serif"/>
              </a:rPr>
              <a:t>มีจานวน</a:t>
            </a:r>
            <a:r>
              <a:rPr dirty="0" sz="3000" spc="-285">
                <a:latin typeface="Microsoft Sans Serif"/>
                <a:cs typeface="Microsoft Sans Serif"/>
              </a:rPr>
              <a:t> </a:t>
            </a:r>
            <a:r>
              <a:rPr dirty="0" sz="3000" spc="-605">
                <a:latin typeface="Microsoft Sans Serif"/>
                <a:cs typeface="Microsoft Sans Serif"/>
              </a:rPr>
              <a:t>Addressing</a:t>
            </a:r>
            <a:r>
              <a:rPr dirty="0" sz="3000" spc="-285">
                <a:latin typeface="Microsoft Sans Serif"/>
                <a:cs typeface="Microsoft Sans Serif"/>
              </a:rPr>
              <a:t> </a:t>
            </a:r>
            <a:r>
              <a:rPr dirty="0" sz="3000" spc="-725">
                <a:latin typeface="Microsoft Sans Serif"/>
                <a:cs typeface="Microsoft Sans Serif"/>
              </a:rPr>
              <a:t>Mode</a:t>
            </a:r>
            <a:r>
              <a:rPr dirty="0" sz="3000" spc="-645">
                <a:latin typeface="Microsoft Sans Serif"/>
                <a:cs typeface="Microsoft Sans Serif"/>
              </a:rPr>
              <a:t> </a:t>
            </a:r>
            <a:r>
              <a:rPr dirty="0" sz="3000" spc="-430">
                <a:latin typeface="Microsoft Sans Serif"/>
                <a:cs typeface="Microsoft Sans Serif"/>
              </a:rPr>
              <a:t>หลายแบบ</a:t>
            </a:r>
            <a:endParaRPr sz="3000">
              <a:latin typeface="Microsoft Sans Serif"/>
              <a:cs typeface="Microsoft Sans Serif"/>
            </a:endParaRPr>
          </a:p>
          <a:p>
            <a:pPr algn="just" marL="355600" marR="15875" indent="-342900">
              <a:lnSpc>
                <a:spcPts val="3240"/>
              </a:lnSpc>
              <a:spcBef>
                <a:spcPts val="770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000" spc="-295">
                <a:latin typeface="Microsoft Sans Serif"/>
                <a:cs typeface="Microsoft Sans Serif"/>
              </a:rPr>
              <a:t>ลักษณะน</a:t>
            </a:r>
            <a:r>
              <a:rPr dirty="0" sz="3000" spc="-295">
                <a:latin typeface="Microsoft Sans Serif"/>
                <a:cs typeface="Microsoft Sans Serif"/>
              </a:rPr>
              <a:t>้</a:t>
            </a:r>
            <a:r>
              <a:rPr dirty="0" sz="3000" spc="-295">
                <a:latin typeface="Microsoft Sans Serif"/>
                <a:cs typeface="Microsoft Sans Serif"/>
              </a:rPr>
              <a:t>ีส่งผลให้ชุดคา˚</a:t>
            </a:r>
            <a:r>
              <a:rPr dirty="0" sz="3000" spc="-290">
                <a:latin typeface="Microsoft Sans Serif"/>
                <a:cs typeface="Microsoft Sans Serif"/>
              </a:rPr>
              <a:t> </a:t>
            </a:r>
            <a:r>
              <a:rPr dirty="0" sz="3000" spc="-225">
                <a:latin typeface="Microsoft Sans Serif"/>
                <a:cs typeface="Microsoft Sans Serif"/>
              </a:rPr>
              <a:t>ส</a:t>
            </a:r>
            <a:r>
              <a:rPr dirty="0" baseline="-2777" sz="4500" spc="-337">
                <a:latin typeface="Microsoft Sans Serif"/>
                <a:cs typeface="Microsoft Sans Serif"/>
              </a:rPr>
              <a:t>่</a:t>
            </a:r>
            <a:r>
              <a:rPr dirty="0" sz="3000" spc="-225">
                <a:latin typeface="Microsoft Sans Serif"/>
                <a:cs typeface="Microsoft Sans Serif"/>
              </a:rPr>
              <a:t>ังที่ใช้มีขนาด</a:t>
            </a:r>
            <a:r>
              <a:rPr dirty="0" sz="3000" spc="-220">
                <a:latin typeface="Microsoft Sans Serif"/>
                <a:cs typeface="Microsoft Sans Serif"/>
              </a:rPr>
              <a:t> </a:t>
            </a:r>
            <a:r>
              <a:rPr dirty="0" sz="3000" spc="-310">
                <a:latin typeface="Microsoft Sans Serif"/>
                <a:cs typeface="Microsoft Sans Serif"/>
              </a:rPr>
              <a:t>และใช้เวลาในการประมวลผล </a:t>
            </a:r>
            <a:r>
              <a:rPr dirty="0" sz="3000" spc="-785">
                <a:latin typeface="Microsoft Sans Serif"/>
                <a:cs typeface="Microsoft Sans Serif"/>
              </a:rPr>
              <a:t> </a:t>
            </a:r>
            <a:r>
              <a:rPr dirty="0" sz="3000" spc="-555">
                <a:latin typeface="Microsoft Sans Serif"/>
                <a:cs typeface="Microsoft Sans Serif"/>
              </a:rPr>
              <a:t>แตกต่างกน</a:t>
            </a:r>
            <a:endParaRPr sz="3000">
              <a:latin typeface="Microsoft Sans Serif"/>
              <a:cs typeface="Microsoft Sans Serif"/>
            </a:endParaRPr>
          </a:p>
          <a:p>
            <a:pPr algn="just" marL="355600" marR="5080" indent="-342900">
              <a:lnSpc>
                <a:spcPts val="3240"/>
              </a:lnSpc>
              <a:spcBef>
                <a:spcPts val="720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000" spc="-420">
                <a:latin typeface="Microsoft Sans Serif"/>
                <a:cs typeface="Microsoft Sans Serif"/>
              </a:rPr>
              <a:t>ผูใ้</a:t>
            </a:r>
            <a:r>
              <a:rPr dirty="0" sz="3000" spc="-415">
                <a:latin typeface="Microsoft Sans Serif"/>
                <a:cs typeface="Microsoft Sans Serif"/>
              </a:rPr>
              <a:t> </a:t>
            </a:r>
            <a:r>
              <a:rPr dirty="0" sz="3000" spc="-320">
                <a:latin typeface="Microsoft Sans Serif"/>
                <a:cs typeface="Microsoft Sans Serif"/>
              </a:rPr>
              <a:t>ช้ยอมรับและพอใจ เน่ืองจากผูใ้</a:t>
            </a:r>
            <a:r>
              <a:rPr dirty="0" sz="3000" spc="-315">
                <a:latin typeface="Microsoft Sans Serif"/>
                <a:cs typeface="Microsoft Sans Serif"/>
              </a:rPr>
              <a:t> </a:t>
            </a:r>
            <a:r>
              <a:rPr dirty="0" sz="3000" spc="-330">
                <a:latin typeface="Microsoft Sans Serif"/>
                <a:cs typeface="Microsoft Sans Serif"/>
              </a:rPr>
              <a:t>ช้สามารถเพิ</a:t>
            </a:r>
            <a:r>
              <a:rPr dirty="0" baseline="-1851" sz="4500" spc="-494">
                <a:latin typeface="Microsoft Sans Serif"/>
                <a:cs typeface="Microsoft Sans Serif"/>
              </a:rPr>
              <a:t>่</a:t>
            </a:r>
            <a:r>
              <a:rPr dirty="0" sz="3000" spc="-330">
                <a:latin typeface="Microsoft Sans Serif"/>
                <a:cs typeface="Microsoft Sans Serif"/>
              </a:rPr>
              <a:t>มจา˚</a:t>
            </a:r>
            <a:r>
              <a:rPr dirty="0" sz="3000" spc="-325">
                <a:latin typeface="Microsoft Sans Serif"/>
                <a:cs typeface="Microsoft Sans Serif"/>
              </a:rPr>
              <a:t> </a:t>
            </a:r>
            <a:r>
              <a:rPr dirty="0" sz="3000" spc="-405">
                <a:latin typeface="Microsoft Sans Serif"/>
                <a:cs typeface="Microsoft Sans Serif"/>
              </a:rPr>
              <a:t>นวน </a:t>
            </a:r>
            <a:r>
              <a:rPr dirty="0" sz="3000" spc="-565">
                <a:latin typeface="Microsoft Sans Serif"/>
                <a:cs typeface="Microsoft Sans Serif"/>
              </a:rPr>
              <a:t>operation</a:t>
            </a:r>
            <a:r>
              <a:rPr dirty="0" sz="3000" spc="-560">
                <a:latin typeface="Microsoft Sans Serif"/>
                <a:cs typeface="Microsoft Sans Serif"/>
              </a:rPr>
              <a:t> </a:t>
            </a:r>
            <a:r>
              <a:rPr dirty="0" sz="3000" spc="-819">
                <a:latin typeface="Microsoft Sans Serif"/>
                <a:cs typeface="Microsoft Sans Serif"/>
              </a:rPr>
              <a:t>บน </a:t>
            </a:r>
            <a:r>
              <a:rPr dirty="0" sz="3000" spc="-785">
                <a:latin typeface="Microsoft Sans Serif"/>
                <a:cs typeface="Microsoft Sans Serif"/>
              </a:rPr>
              <a:t> </a:t>
            </a:r>
            <a:r>
              <a:rPr dirty="0" sz="3000" spc="-330">
                <a:latin typeface="Microsoft Sans Serif"/>
                <a:cs typeface="Microsoft Sans Serif"/>
              </a:rPr>
              <a:t>โปรแกรมทมีี่</a:t>
            </a:r>
            <a:r>
              <a:rPr dirty="0" sz="3000" spc="25">
                <a:latin typeface="Microsoft Sans Serif"/>
                <a:cs typeface="Microsoft Sans Serif"/>
              </a:rPr>
              <a:t> </a:t>
            </a:r>
            <a:r>
              <a:rPr dirty="0" sz="3000" spc="-434">
                <a:latin typeface="Microsoft Sans Serif"/>
                <a:cs typeface="Microsoft Sans Serif"/>
              </a:rPr>
              <a:t>ขนาดเทาเ่</a:t>
            </a:r>
            <a:r>
              <a:rPr dirty="0" sz="3000" spc="-155">
                <a:latin typeface="Microsoft Sans Serif"/>
                <a:cs typeface="Microsoft Sans Serif"/>
              </a:rPr>
              <a:t> </a:t>
            </a:r>
            <a:r>
              <a:rPr dirty="0" sz="3000" spc="-390">
                <a:latin typeface="Microsoft Sans Serif"/>
                <a:cs typeface="Microsoft Sans Serif"/>
              </a:rPr>
              <a:t>ดิมได</a:t>
            </a:r>
            <a:endParaRPr sz="30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338455">
              <a:lnSpc>
                <a:spcPct val="100000"/>
              </a:lnSpc>
              <a:spcBef>
                <a:spcPts val="105"/>
              </a:spcBef>
            </a:pPr>
            <a:r>
              <a:rPr dirty="0" sz="4400" spc="-1255"/>
              <a:t>ค</a:t>
            </a:r>
            <a:r>
              <a:rPr dirty="0" sz="4400" spc="-1255"/>
              <a:t>ุ</a:t>
            </a:r>
            <a:r>
              <a:rPr dirty="0" sz="4400" spc="-1255"/>
              <a:t>ณลกั</a:t>
            </a:r>
            <a:r>
              <a:rPr dirty="0" sz="4400" spc="455"/>
              <a:t> </a:t>
            </a:r>
            <a:r>
              <a:rPr dirty="0" sz="4400" spc="-1185"/>
              <a:t>ษณะของคอมพวิ</a:t>
            </a:r>
            <a:r>
              <a:rPr dirty="0" sz="4400" spc="355"/>
              <a:t> </a:t>
            </a:r>
            <a:r>
              <a:rPr dirty="0" sz="4400" spc="-925"/>
              <a:t>เตอร์แบบ</a:t>
            </a:r>
            <a:r>
              <a:rPr dirty="0" sz="4400" spc="-590"/>
              <a:t> </a:t>
            </a:r>
            <a:r>
              <a:rPr dirty="0" sz="4400" spc="-1025"/>
              <a:t>RISC</a:t>
            </a:r>
            <a:endParaRPr sz="4400"/>
          </a:p>
        </p:txBody>
      </p:sp>
      <p:sp>
        <p:nvSpPr>
          <p:cNvPr id="3" name="object 3"/>
          <p:cNvSpPr txBox="1"/>
          <p:nvPr/>
        </p:nvSpPr>
        <p:spPr>
          <a:xfrm>
            <a:off x="535940" y="1478852"/>
            <a:ext cx="8072120" cy="4507865"/>
          </a:xfrm>
          <a:prstGeom prst="rect">
            <a:avLst/>
          </a:prstGeom>
        </p:spPr>
        <p:txBody>
          <a:bodyPr wrap="square" lIns="0" tIns="104775" rIns="0" bIns="0" rtlCol="0" vert="horz">
            <a:spAutoFit/>
          </a:bodyPr>
          <a:lstStyle/>
          <a:p>
            <a:pPr algn="just" marL="355600" indent="-342900">
              <a:lnSpc>
                <a:spcPct val="100000"/>
              </a:lnSpc>
              <a:spcBef>
                <a:spcPts val="825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000" spc="-425">
                <a:latin typeface="Microsoft Sans Serif"/>
                <a:cs typeface="Microsoft Sans Serif"/>
              </a:rPr>
              <a:t>เดิมคอมพิวเตอร์ยคุ</a:t>
            </a:r>
            <a:r>
              <a:rPr dirty="0" sz="3000" spc="-265">
                <a:latin typeface="Microsoft Sans Serif"/>
                <a:cs typeface="Microsoft Sans Serif"/>
              </a:rPr>
              <a:t> </a:t>
            </a:r>
            <a:r>
              <a:rPr dirty="0" sz="3000" spc="-415">
                <a:latin typeface="Microsoft Sans Serif"/>
                <a:cs typeface="Microsoft Sans Serif"/>
              </a:rPr>
              <a:t>แรกจะประมวลผลชุดคา˚</a:t>
            </a:r>
            <a:r>
              <a:rPr dirty="0" sz="3000" spc="-20">
                <a:latin typeface="Microsoft Sans Serif"/>
                <a:cs typeface="Microsoft Sans Serif"/>
              </a:rPr>
              <a:t> </a:t>
            </a:r>
            <a:r>
              <a:rPr dirty="0" sz="3000" spc="-380">
                <a:latin typeface="Microsoft Sans Serif"/>
                <a:cs typeface="Microsoft Sans Serif"/>
              </a:rPr>
              <a:t>สง</a:t>
            </a:r>
            <a:r>
              <a:rPr dirty="0" baseline="-2777" sz="4500" spc="-569">
                <a:latin typeface="Microsoft Sans Serif"/>
                <a:cs typeface="Microsoft Sans Serif"/>
              </a:rPr>
              <a:t>่</a:t>
            </a:r>
            <a:r>
              <a:rPr dirty="0" sz="3000" spc="-380">
                <a:latin typeface="Microsoft Sans Serif"/>
                <a:cs typeface="Microsoft Sans Serif"/>
              </a:rPr>
              <a:t>ั</a:t>
            </a:r>
            <a:r>
              <a:rPr dirty="0" sz="3000" spc="225">
                <a:latin typeface="Microsoft Sans Serif"/>
                <a:cs typeface="Microsoft Sans Serif"/>
              </a:rPr>
              <a:t> </a:t>
            </a:r>
            <a:r>
              <a:rPr dirty="0" sz="3000" spc="-370">
                <a:latin typeface="Microsoft Sans Serif"/>
                <a:cs typeface="Microsoft Sans Serif"/>
              </a:rPr>
              <a:t>ทีละคา˚</a:t>
            </a:r>
            <a:r>
              <a:rPr dirty="0" sz="3000" spc="-15">
                <a:latin typeface="Microsoft Sans Serif"/>
                <a:cs typeface="Microsoft Sans Serif"/>
              </a:rPr>
              <a:t> </a:t>
            </a:r>
            <a:r>
              <a:rPr dirty="0" sz="3000" spc="-380">
                <a:latin typeface="Microsoft Sans Serif"/>
                <a:cs typeface="Microsoft Sans Serif"/>
              </a:rPr>
              <a:t>สง</a:t>
            </a:r>
            <a:r>
              <a:rPr dirty="0" baseline="-2777" sz="4500" spc="-569">
                <a:latin typeface="Microsoft Sans Serif"/>
                <a:cs typeface="Microsoft Sans Serif"/>
              </a:rPr>
              <a:t>่</a:t>
            </a:r>
            <a:r>
              <a:rPr dirty="0" sz="3000" spc="-380">
                <a:latin typeface="Microsoft Sans Serif"/>
                <a:cs typeface="Microsoft Sans Serif"/>
              </a:rPr>
              <a:t>ั</a:t>
            </a:r>
            <a:r>
              <a:rPr dirty="0" sz="3000" spc="225">
                <a:latin typeface="Microsoft Sans Serif"/>
                <a:cs typeface="Microsoft Sans Serif"/>
              </a:rPr>
              <a:t> </a:t>
            </a:r>
            <a:r>
              <a:rPr dirty="0" sz="3000" spc="-330">
                <a:latin typeface="Microsoft Sans Serif"/>
                <a:cs typeface="Microsoft Sans Serif"/>
              </a:rPr>
              <a:t>ในหน่ึงช่วงเวลา</a:t>
            </a:r>
            <a:endParaRPr sz="3000">
              <a:latin typeface="Microsoft Sans Serif"/>
              <a:cs typeface="Microsoft Sans Serif"/>
            </a:endParaRPr>
          </a:p>
          <a:p>
            <a:pPr algn="just" marL="355600" marR="5080" indent="-342900">
              <a:lnSpc>
                <a:spcPct val="100000"/>
              </a:lnSpc>
              <a:spcBef>
                <a:spcPts val="720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000" spc="-690">
                <a:latin typeface="Microsoft Sans Serif"/>
                <a:cs typeface="Microsoft Sans Serif"/>
              </a:rPr>
              <a:t>นกั</a:t>
            </a:r>
            <a:r>
              <a:rPr dirty="0" sz="3000" spc="705">
                <a:latin typeface="Microsoft Sans Serif"/>
                <a:cs typeface="Microsoft Sans Serif"/>
              </a:rPr>
              <a:t> </a:t>
            </a:r>
            <a:r>
              <a:rPr dirty="0" sz="3000" spc="-509">
                <a:latin typeface="Microsoft Sans Serif"/>
                <a:cs typeface="Microsoft Sans Serif"/>
              </a:rPr>
              <a:t>ออกแบบไดพ้</a:t>
            </a:r>
            <a:r>
              <a:rPr dirty="0" sz="3000" spc="1210">
                <a:latin typeface="Microsoft Sans Serif"/>
                <a:cs typeface="Microsoft Sans Serif"/>
              </a:rPr>
              <a:t> </a:t>
            </a:r>
            <a:r>
              <a:rPr dirty="0" sz="3000" spc="-350">
                <a:latin typeface="Microsoft Sans Serif"/>
                <a:cs typeface="Microsoft Sans Serif"/>
              </a:rPr>
              <a:t>ยายามที่จะปรับปรุงอตั</a:t>
            </a:r>
            <a:r>
              <a:rPr dirty="0" sz="3000" spc="95">
                <a:latin typeface="Microsoft Sans Serif"/>
                <a:cs typeface="Microsoft Sans Serif"/>
              </a:rPr>
              <a:t> </a:t>
            </a:r>
            <a:r>
              <a:rPr dirty="0" sz="3000" spc="95">
                <a:latin typeface="Microsoft Sans Serif"/>
                <a:cs typeface="Microsoft Sans Serif"/>
              </a:rPr>
              <a:t> </a:t>
            </a:r>
            <a:r>
              <a:rPr dirty="0" sz="3000" spc="-375">
                <a:latin typeface="Microsoft Sans Serif"/>
                <a:cs typeface="Microsoft Sans Serif"/>
              </a:rPr>
              <a:t>ราการประมวลผลชุดคา˚ </a:t>
            </a:r>
            <a:r>
              <a:rPr dirty="0" sz="3000" spc="-370">
                <a:latin typeface="Microsoft Sans Serif"/>
                <a:cs typeface="Microsoft Sans Serif"/>
              </a:rPr>
              <a:t> </a:t>
            </a:r>
            <a:r>
              <a:rPr dirty="0" sz="3000" spc="-265">
                <a:latin typeface="Microsoft Sans Serif"/>
                <a:cs typeface="Microsoft Sans Serif"/>
              </a:rPr>
              <a:t>สั</a:t>
            </a:r>
            <a:r>
              <a:rPr dirty="0" baseline="-2777" sz="4500" spc="-397">
                <a:latin typeface="Microsoft Sans Serif"/>
                <a:cs typeface="Microsoft Sans Serif"/>
              </a:rPr>
              <a:t>่</a:t>
            </a:r>
            <a:r>
              <a:rPr dirty="0" sz="3000" spc="-265">
                <a:latin typeface="Microsoft Sans Serif"/>
                <a:cs typeface="Microsoft Sans Serif"/>
              </a:rPr>
              <a:t>งให้เพิ</a:t>
            </a:r>
            <a:r>
              <a:rPr dirty="0" baseline="-1851" sz="4500" spc="-397">
                <a:latin typeface="Microsoft Sans Serif"/>
                <a:cs typeface="Microsoft Sans Serif"/>
              </a:rPr>
              <a:t>่</a:t>
            </a:r>
            <a:r>
              <a:rPr dirty="0" sz="3000" spc="-265">
                <a:latin typeface="Microsoft Sans Serif"/>
                <a:cs typeface="Microsoft Sans Serif"/>
              </a:rPr>
              <a:t>ม </a:t>
            </a:r>
            <a:r>
              <a:rPr dirty="0" sz="3000" spc="-425">
                <a:latin typeface="Microsoft Sans Serif"/>
                <a:cs typeface="Microsoft Sans Serif"/>
              </a:rPr>
              <a:t>มากข</a:t>
            </a:r>
            <a:r>
              <a:rPr dirty="0" baseline="-1851" sz="4500" spc="-637">
                <a:latin typeface="Microsoft Sans Serif"/>
                <a:cs typeface="Microsoft Sans Serif"/>
              </a:rPr>
              <a:t>้</a:t>
            </a:r>
            <a:r>
              <a:rPr dirty="0" sz="3000" spc="-425">
                <a:latin typeface="Microsoft Sans Serif"/>
                <a:cs typeface="Microsoft Sans Serif"/>
              </a:rPr>
              <a:t>ึนโดยใชว้</a:t>
            </a:r>
            <a:r>
              <a:rPr dirty="0" sz="3000" spc="-420">
                <a:latin typeface="Microsoft Sans Serif"/>
                <a:cs typeface="Microsoft Sans Serif"/>
              </a:rPr>
              <a:t> </a:t>
            </a:r>
            <a:r>
              <a:rPr dirty="0" sz="3000" spc="-330">
                <a:latin typeface="Microsoft Sans Serif"/>
                <a:cs typeface="Microsoft Sans Serif"/>
              </a:rPr>
              <a:t>ิธีการโอเวอร์แลป </a:t>
            </a:r>
            <a:r>
              <a:rPr dirty="0" sz="3000" spc="-540">
                <a:latin typeface="Microsoft Sans Serif"/>
                <a:cs typeface="Microsoft Sans Serif"/>
              </a:rPr>
              <a:t>(Overlap)</a:t>
            </a:r>
            <a:r>
              <a:rPr dirty="0" sz="3000" spc="-535">
                <a:latin typeface="Microsoft Sans Serif"/>
                <a:cs typeface="Microsoft Sans Serif"/>
              </a:rPr>
              <a:t> </a:t>
            </a:r>
            <a:r>
              <a:rPr dirty="0" sz="3000" spc="-440">
                <a:latin typeface="Microsoft Sans Serif"/>
                <a:cs typeface="Microsoft Sans Serif"/>
              </a:rPr>
              <a:t>ชุดคา˚</a:t>
            </a:r>
            <a:r>
              <a:rPr dirty="0" sz="3000" spc="-434">
                <a:latin typeface="Microsoft Sans Serif"/>
                <a:cs typeface="Microsoft Sans Serif"/>
              </a:rPr>
              <a:t> </a:t>
            </a:r>
            <a:r>
              <a:rPr dirty="0" sz="3000" spc="-380">
                <a:latin typeface="Microsoft Sans Serif"/>
                <a:cs typeface="Microsoft Sans Serif"/>
              </a:rPr>
              <a:t>สง</a:t>
            </a:r>
            <a:r>
              <a:rPr dirty="0" baseline="-2777" sz="4500" spc="-569">
                <a:latin typeface="Microsoft Sans Serif"/>
                <a:cs typeface="Microsoft Sans Serif"/>
              </a:rPr>
              <a:t>่</a:t>
            </a:r>
            <a:r>
              <a:rPr dirty="0" sz="3000" spc="-380">
                <a:latin typeface="Microsoft Sans Serif"/>
                <a:cs typeface="Microsoft Sans Serif"/>
              </a:rPr>
              <a:t>ั</a:t>
            </a:r>
            <a:r>
              <a:rPr dirty="0" sz="3000" spc="-375">
                <a:latin typeface="Microsoft Sans Serif"/>
                <a:cs typeface="Microsoft Sans Serif"/>
              </a:rPr>
              <a:t> </a:t>
            </a:r>
            <a:r>
              <a:rPr dirty="0" sz="3000" spc="-630">
                <a:latin typeface="Microsoft Sans Serif"/>
                <a:cs typeface="Microsoft Sans Serif"/>
              </a:rPr>
              <a:t>ใหม้</a:t>
            </a:r>
            <a:r>
              <a:rPr dirty="0" sz="3000" spc="-625">
                <a:latin typeface="Microsoft Sans Serif"/>
                <a:cs typeface="Microsoft Sans Serif"/>
              </a:rPr>
              <a:t> </a:t>
            </a:r>
            <a:r>
              <a:rPr dirty="0" sz="3000" spc="-430">
                <a:latin typeface="Microsoft Sans Serif"/>
                <a:cs typeface="Microsoft Sans Serif"/>
              </a:rPr>
              <a:t>ีมากกวา่ </a:t>
            </a:r>
            <a:r>
              <a:rPr dirty="0" sz="3000" spc="-425">
                <a:latin typeface="Microsoft Sans Serif"/>
                <a:cs typeface="Microsoft Sans Serif"/>
              </a:rPr>
              <a:t> </a:t>
            </a:r>
            <a:r>
              <a:rPr dirty="0" sz="3000" spc="-440">
                <a:latin typeface="Microsoft Sans Serif"/>
                <a:cs typeface="Microsoft Sans Serif"/>
              </a:rPr>
              <a:t>ชุดคา˚</a:t>
            </a:r>
            <a:r>
              <a:rPr dirty="0" sz="3000" spc="-90">
                <a:latin typeface="Microsoft Sans Serif"/>
                <a:cs typeface="Microsoft Sans Serif"/>
              </a:rPr>
              <a:t> </a:t>
            </a:r>
            <a:r>
              <a:rPr dirty="0" sz="3000" spc="-380">
                <a:latin typeface="Microsoft Sans Serif"/>
                <a:cs typeface="Microsoft Sans Serif"/>
              </a:rPr>
              <a:t>สงั</a:t>
            </a:r>
            <a:r>
              <a:rPr dirty="0" baseline="-2777" sz="4500" spc="-569">
                <a:latin typeface="Microsoft Sans Serif"/>
                <a:cs typeface="Microsoft Sans Serif"/>
              </a:rPr>
              <a:t>่</a:t>
            </a:r>
            <a:r>
              <a:rPr dirty="0" baseline="-2777" sz="4500" spc="-382">
                <a:latin typeface="Microsoft Sans Serif"/>
                <a:cs typeface="Microsoft Sans Serif"/>
              </a:rPr>
              <a:t> </a:t>
            </a:r>
            <a:r>
              <a:rPr dirty="0" sz="3000" spc="-409">
                <a:latin typeface="Microsoft Sans Serif"/>
                <a:cs typeface="Microsoft Sans Serif"/>
              </a:rPr>
              <a:t>ใน</a:t>
            </a:r>
            <a:r>
              <a:rPr dirty="0" sz="3000" spc="-200">
                <a:latin typeface="Microsoft Sans Serif"/>
                <a:cs typeface="Microsoft Sans Serif"/>
              </a:rPr>
              <a:t> </a:t>
            </a:r>
            <a:r>
              <a:rPr dirty="0" sz="3000" spc="-355">
                <a:latin typeface="Microsoft Sans Serif"/>
                <a:cs typeface="Microsoft Sans Serif"/>
              </a:rPr>
              <a:t>การประมวลผลแต่ละคร</a:t>
            </a:r>
            <a:r>
              <a:rPr dirty="0" baseline="-2777" sz="4500" spc="-532">
                <a:latin typeface="Microsoft Sans Serif"/>
                <a:cs typeface="Microsoft Sans Serif"/>
              </a:rPr>
              <a:t>้</a:t>
            </a:r>
            <a:r>
              <a:rPr dirty="0" sz="3000" spc="-355">
                <a:latin typeface="Microsoft Sans Serif"/>
                <a:cs typeface="Microsoft Sans Serif"/>
              </a:rPr>
              <a:t>ัง</a:t>
            </a:r>
            <a:endParaRPr sz="3000">
              <a:latin typeface="Microsoft Sans Serif"/>
              <a:cs typeface="Microsoft Sans Serif"/>
            </a:endParaRPr>
          </a:p>
          <a:p>
            <a:pPr algn="just" marL="355600" marR="5080" indent="-342900">
              <a:lnSpc>
                <a:spcPts val="3540"/>
              </a:lnSpc>
              <a:spcBef>
                <a:spcPts val="950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000" spc="-295">
                <a:latin typeface="Microsoft Sans Serif"/>
                <a:cs typeface="Microsoft Sans Serif"/>
              </a:rPr>
              <a:t>วิธีการโอเวอร์แลปดังกล</a:t>
            </a:r>
            <a:r>
              <a:rPr dirty="0" baseline="1851" sz="4500" spc="-442">
                <a:latin typeface="Microsoft Sans Serif"/>
                <a:cs typeface="Microsoft Sans Serif"/>
              </a:rPr>
              <a:t>่</a:t>
            </a:r>
            <a:r>
              <a:rPr dirty="0" sz="3000" spc="-295">
                <a:latin typeface="Microsoft Sans Serif"/>
                <a:cs typeface="Microsoft Sans Serif"/>
              </a:rPr>
              <a:t>าวน</a:t>
            </a:r>
            <a:r>
              <a:rPr dirty="0" sz="3000" spc="-295">
                <a:latin typeface="Microsoft Sans Serif"/>
                <a:cs typeface="Microsoft Sans Serif"/>
              </a:rPr>
              <a:t>้</a:t>
            </a:r>
            <a:r>
              <a:rPr dirty="0" sz="3000" spc="-295">
                <a:latin typeface="Microsoft Sans Serif"/>
                <a:cs typeface="Microsoft Sans Serif"/>
              </a:rPr>
              <a:t>ีต</a:t>
            </a:r>
            <a:r>
              <a:rPr dirty="0" baseline="1851" sz="4500" spc="-442">
                <a:latin typeface="Microsoft Sans Serif"/>
                <a:cs typeface="Microsoft Sans Serif"/>
              </a:rPr>
              <a:t>่</a:t>
            </a:r>
            <a:r>
              <a:rPr dirty="0" sz="3000" spc="-295">
                <a:latin typeface="Microsoft Sans Serif"/>
                <a:cs typeface="Microsoft Sans Serif"/>
              </a:rPr>
              <a:t>อมารู้จกั</a:t>
            </a:r>
            <a:r>
              <a:rPr dirty="0" sz="3000" spc="-290">
                <a:latin typeface="Microsoft Sans Serif"/>
                <a:cs typeface="Microsoft Sans Serif"/>
              </a:rPr>
              <a:t> </a:t>
            </a:r>
            <a:r>
              <a:rPr dirty="0" sz="3000" spc="-745">
                <a:latin typeface="Microsoft Sans Serif"/>
                <a:cs typeface="Microsoft Sans Serif"/>
              </a:rPr>
              <a:t>กน</a:t>
            </a:r>
            <a:r>
              <a:rPr dirty="0" baseline="1851" sz="4500" spc="-1117">
                <a:latin typeface="Microsoft Sans Serif"/>
                <a:cs typeface="Microsoft Sans Serif"/>
              </a:rPr>
              <a:t>ั</a:t>
            </a:r>
            <a:r>
              <a:rPr dirty="0" baseline="1851" sz="4500" spc="-1110">
                <a:latin typeface="Microsoft Sans Serif"/>
                <a:cs typeface="Microsoft Sans Serif"/>
              </a:rPr>
              <a:t> </a:t>
            </a:r>
            <a:r>
              <a:rPr dirty="0" sz="3000" spc="-285">
                <a:latin typeface="Microsoft Sans Serif"/>
                <a:cs typeface="Microsoft Sans Serif"/>
              </a:rPr>
              <a:t>ในช่ือของ </a:t>
            </a:r>
            <a:r>
              <a:rPr dirty="0" sz="3000" spc="-495">
                <a:latin typeface="Microsoft Sans Serif"/>
                <a:cs typeface="Microsoft Sans Serif"/>
              </a:rPr>
              <a:t>Pipelining</a:t>
            </a:r>
            <a:r>
              <a:rPr dirty="0" sz="3000" spc="-490">
                <a:latin typeface="Microsoft Sans Serif"/>
                <a:cs typeface="Microsoft Sans Serif"/>
              </a:rPr>
              <a:t> </a:t>
            </a:r>
            <a:r>
              <a:rPr dirty="0" sz="3000" spc="-320">
                <a:latin typeface="Microsoft Sans Serif"/>
                <a:cs typeface="Microsoft Sans Serif"/>
              </a:rPr>
              <a:t>และ </a:t>
            </a:r>
            <a:r>
              <a:rPr dirty="0" sz="3000" spc="-315">
                <a:latin typeface="Microsoft Sans Serif"/>
                <a:cs typeface="Microsoft Sans Serif"/>
              </a:rPr>
              <a:t> </a:t>
            </a:r>
            <a:r>
              <a:rPr dirty="0" sz="3000" spc="-620">
                <a:latin typeface="Microsoft Sans Serif"/>
                <a:cs typeface="Microsoft Sans Serif"/>
              </a:rPr>
              <a:t>Superscalar</a:t>
            </a:r>
            <a:endParaRPr sz="3000">
              <a:latin typeface="Microsoft Sans Serif"/>
              <a:cs typeface="Microsoft Sans Serif"/>
            </a:endParaRPr>
          </a:p>
          <a:p>
            <a:pPr algn="just" marL="355600" marR="5080" indent="-342900">
              <a:lnSpc>
                <a:spcPct val="100000"/>
              </a:lnSpc>
              <a:spcBef>
                <a:spcPts val="615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z="3000" spc="-540">
                <a:latin typeface="Microsoft Sans Serif"/>
                <a:cs typeface="Microsoft Sans Serif"/>
              </a:rPr>
              <a:t>หลกั</a:t>
            </a:r>
            <a:r>
              <a:rPr dirty="0" sz="3000" spc="-535">
                <a:latin typeface="Microsoft Sans Serif"/>
                <a:cs typeface="Microsoft Sans Serif"/>
              </a:rPr>
              <a:t> </a:t>
            </a:r>
            <a:r>
              <a:rPr dirty="0" sz="3000" spc="-395">
                <a:latin typeface="Microsoft Sans Serif"/>
                <a:cs typeface="Microsoft Sans Serif"/>
              </a:rPr>
              <a:t>การทว</a:t>
            </a:r>
            <a:r>
              <a:rPr dirty="0" baseline="-2777" sz="4500" spc="-592">
                <a:latin typeface="Microsoft Sans Serif"/>
                <a:cs typeface="Microsoft Sans Serif"/>
              </a:rPr>
              <a:t>่</a:t>
            </a:r>
            <a:r>
              <a:rPr dirty="0" sz="3000" spc="-395">
                <a:latin typeface="Microsoft Sans Serif"/>
                <a:cs typeface="Microsoft Sans Serif"/>
              </a:rPr>
              <a:t>ั</a:t>
            </a:r>
            <a:r>
              <a:rPr dirty="0" sz="3000" spc="-390">
                <a:latin typeface="Microsoft Sans Serif"/>
                <a:cs typeface="Microsoft Sans Serif"/>
              </a:rPr>
              <a:t> </a:t>
            </a:r>
            <a:r>
              <a:rPr dirty="0" sz="3000" spc="-420">
                <a:latin typeface="Microsoft Sans Serif"/>
                <a:cs typeface="Microsoft Sans Serif"/>
              </a:rPr>
              <a:t>ๆ</a:t>
            </a:r>
            <a:r>
              <a:rPr dirty="0" sz="3000" spc="-415">
                <a:latin typeface="Microsoft Sans Serif"/>
                <a:cs typeface="Microsoft Sans Serif"/>
              </a:rPr>
              <a:t> </a:t>
            </a:r>
            <a:r>
              <a:rPr dirty="0" sz="3000" spc="-365">
                <a:latin typeface="Microsoft Sans Serif"/>
                <a:cs typeface="Microsoft Sans Serif"/>
              </a:rPr>
              <a:t>ไป </a:t>
            </a:r>
            <a:r>
              <a:rPr dirty="0" sz="3000" spc="-345">
                <a:latin typeface="Microsoft Sans Serif"/>
                <a:cs typeface="Microsoft Sans Serif"/>
              </a:rPr>
              <a:t>ของการประมวลผลชุดคา˚</a:t>
            </a:r>
            <a:r>
              <a:rPr dirty="0" sz="3000" spc="-340">
                <a:latin typeface="Microsoft Sans Serif"/>
                <a:cs typeface="Microsoft Sans Serif"/>
              </a:rPr>
              <a:t> </a:t>
            </a:r>
            <a:r>
              <a:rPr dirty="0" sz="3000" spc="-300">
                <a:latin typeface="Microsoft Sans Serif"/>
                <a:cs typeface="Microsoft Sans Serif"/>
              </a:rPr>
              <a:t>ส</a:t>
            </a:r>
            <a:r>
              <a:rPr dirty="0" baseline="-2777" sz="4500" spc="-450">
                <a:latin typeface="Microsoft Sans Serif"/>
                <a:cs typeface="Microsoft Sans Serif"/>
              </a:rPr>
              <a:t>่</a:t>
            </a:r>
            <a:r>
              <a:rPr dirty="0" sz="3000" spc="-300">
                <a:latin typeface="Microsoft Sans Serif"/>
                <a:cs typeface="Microsoft Sans Serif"/>
              </a:rPr>
              <a:t>ังคือคอมพิวเตอร์จะโหลด </a:t>
            </a:r>
            <a:r>
              <a:rPr dirty="0" sz="3000" spc="-295">
                <a:latin typeface="Microsoft Sans Serif"/>
                <a:cs typeface="Microsoft Sans Serif"/>
              </a:rPr>
              <a:t> </a:t>
            </a:r>
            <a:r>
              <a:rPr dirty="0" sz="3000" spc="-434">
                <a:latin typeface="Microsoft Sans Serif"/>
                <a:cs typeface="Microsoft Sans Serif"/>
              </a:rPr>
              <a:t>ชุดคา˚</a:t>
            </a:r>
            <a:r>
              <a:rPr dirty="0" sz="3000" spc="105">
                <a:latin typeface="Microsoft Sans Serif"/>
                <a:cs typeface="Microsoft Sans Serif"/>
              </a:rPr>
              <a:t> </a:t>
            </a:r>
            <a:r>
              <a:rPr dirty="0" sz="3000" spc="105">
                <a:latin typeface="Microsoft Sans Serif"/>
                <a:cs typeface="Microsoft Sans Serif"/>
              </a:rPr>
              <a:t> </a:t>
            </a:r>
            <a:r>
              <a:rPr dirty="0" sz="3000" spc="-295">
                <a:latin typeface="Microsoft Sans Serif"/>
                <a:cs typeface="Microsoft Sans Serif"/>
              </a:rPr>
              <a:t>ส</a:t>
            </a:r>
            <a:r>
              <a:rPr dirty="0" baseline="-2777" sz="4500" spc="-442">
                <a:latin typeface="Microsoft Sans Serif"/>
                <a:cs typeface="Microsoft Sans Serif"/>
              </a:rPr>
              <a:t>่</a:t>
            </a:r>
            <a:r>
              <a:rPr dirty="0" sz="3000" spc="-295">
                <a:latin typeface="Microsoft Sans Serif"/>
                <a:cs typeface="Microsoft Sans Serif"/>
              </a:rPr>
              <a:t>ังที่ตอ้</a:t>
            </a:r>
            <a:r>
              <a:rPr dirty="0" sz="3000" spc="204">
                <a:latin typeface="Microsoft Sans Serif"/>
                <a:cs typeface="Microsoft Sans Serif"/>
              </a:rPr>
              <a:t> </a:t>
            </a:r>
            <a:r>
              <a:rPr dirty="0" sz="3000" spc="204">
                <a:latin typeface="Microsoft Sans Serif"/>
                <a:cs typeface="Microsoft Sans Serif"/>
              </a:rPr>
              <a:t> </a:t>
            </a:r>
            <a:r>
              <a:rPr dirty="0" sz="3000" spc="-380">
                <a:latin typeface="Microsoft Sans Serif"/>
                <a:cs typeface="Microsoft Sans Serif"/>
              </a:rPr>
              <a:t>งการประมวลผลมาจากหน่วยความจา˚</a:t>
            </a:r>
            <a:r>
              <a:rPr dirty="0" sz="3000" spc="245">
                <a:latin typeface="Microsoft Sans Serif"/>
                <a:cs typeface="Microsoft Sans Serif"/>
              </a:rPr>
              <a:t> </a:t>
            </a:r>
            <a:r>
              <a:rPr dirty="0" sz="3000" spc="250">
                <a:latin typeface="Microsoft Sans Serif"/>
                <a:cs typeface="Microsoft Sans Serif"/>
              </a:rPr>
              <a:t> </a:t>
            </a:r>
            <a:r>
              <a:rPr dirty="0" sz="3000" spc="-434">
                <a:latin typeface="Microsoft Sans Serif"/>
                <a:cs typeface="Microsoft Sans Serif"/>
              </a:rPr>
              <a:t>เราเรียกข</a:t>
            </a:r>
            <a:r>
              <a:rPr dirty="0" baseline="-2777" sz="4500" spc="-652">
                <a:latin typeface="Microsoft Sans Serif"/>
                <a:cs typeface="Microsoft Sans Serif"/>
              </a:rPr>
              <a:t>้</a:t>
            </a:r>
            <a:r>
              <a:rPr dirty="0" sz="3000" spc="-434">
                <a:latin typeface="Microsoft Sans Serif"/>
                <a:cs typeface="Microsoft Sans Serif"/>
              </a:rPr>
              <a:t>นั </a:t>
            </a:r>
            <a:r>
              <a:rPr dirty="0" sz="3000" spc="-430">
                <a:latin typeface="Microsoft Sans Serif"/>
                <a:cs typeface="Microsoft Sans Serif"/>
              </a:rPr>
              <a:t> </a:t>
            </a:r>
            <a:r>
              <a:rPr dirty="0" sz="3000" spc="-405">
                <a:latin typeface="Microsoft Sans Serif"/>
                <a:cs typeface="Microsoft Sans Serif"/>
              </a:rPr>
              <a:t>ตอนน</a:t>
            </a:r>
            <a:r>
              <a:rPr dirty="0" sz="3000" spc="-405">
                <a:latin typeface="Microsoft Sans Serif"/>
                <a:cs typeface="Microsoft Sans Serif"/>
              </a:rPr>
              <a:t>้</a:t>
            </a:r>
            <a:r>
              <a:rPr dirty="0" sz="3000" spc="-405">
                <a:latin typeface="Microsoft Sans Serif"/>
                <a:cs typeface="Microsoft Sans Serif"/>
              </a:rPr>
              <a:t>ีว่าดึง</a:t>
            </a:r>
            <a:r>
              <a:rPr dirty="0" sz="3000" spc="-200">
                <a:latin typeface="Microsoft Sans Serif"/>
                <a:cs typeface="Microsoft Sans Serif"/>
              </a:rPr>
              <a:t> </a:t>
            </a:r>
            <a:r>
              <a:rPr dirty="0" sz="3000" spc="-475">
                <a:latin typeface="Microsoft Sans Serif"/>
                <a:cs typeface="Microsoft Sans Serif"/>
              </a:rPr>
              <a:t>หรือเฟ็ตชค์</a:t>
            </a:r>
            <a:r>
              <a:rPr dirty="0" sz="3000" spc="-254">
                <a:latin typeface="Microsoft Sans Serif"/>
                <a:cs typeface="Microsoft Sans Serif"/>
              </a:rPr>
              <a:t> </a:t>
            </a:r>
            <a:r>
              <a:rPr dirty="0" sz="3000" spc="-560">
                <a:latin typeface="Microsoft Sans Serif"/>
                <a:cs typeface="Microsoft Sans Serif"/>
              </a:rPr>
              <a:t>า˚</a:t>
            </a:r>
            <a:r>
              <a:rPr dirty="0" sz="3000" spc="-555">
                <a:latin typeface="Microsoft Sans Serif"/>
                <a:cs typeface="Microsoft Sans Serif"/>
              </a:rPr>
              <a:t> </a:t>
            </a:r>
            <a:r>
              <a:rPr dirty="0" sz="3000" spc="-380">
                <a:latin typeface="Microsoft Sans Serif"/>
                <a:cs typeface="Microsoft Sans Serif"/>
              </a:rPr>
              <a:t>สงั</a:t>
            </a:r>
            <a:r>
              <a:rPr dirty="0" baseline="-2777" sz="4500" spc="-569">
                <a:latin typeface="Microsoft Sans Serif"/>
                <a:cs typeface="Microsoft Sans Serif"/>
              </a:rPr>
              <a:t>่</a:t>
            </a:r>
            <a:r>
              <a:rPr dirty="0" baseline="-2777" sz="4500" spc="-284">
                <a:latin typeface="Microsoft Sans Serif"/>
                <a:cs typeface="Microsoft Sans Serif"/>
              </a:rPr>
              <a:t> </a:t>
            </a:r>
            <a:r>
              <a:rPr dirty="0" sz="3000" spc="-545">
                <a:latin typeface="Microsoft Sans Serif"/>
                <a:cs typeface="Microsoft Sans Serif"/>
              </a:rPr>
              <a:t>(Fetch)</a:t>
            </a:r>
            <a:endParaRPr sz="30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338455">
              <a:lnSpc>
                <a:spcPct val="100000"/>
              </a:lnSpc>
              <a:spcBef>
                <a:spcPts val="105"/>
              </a:spcBef>
            </a:pPr>
            <a:r>
              <a:rPr dirty="0" sz="4400" spc="-1255"/>
              <a:t>ค</a:t>
            </a:r>
            <a:r>
              <a:rPr dirty="0" sz="4400" spc="-1255"/>
              <a:t>ุ</a:t>
            </a:r>
            <a:r>
              <a:rPr dirty="0" sz="4400" spc="-1255"/>
              <a:t>ณลกั</a:t>
            </a:r>
            <a:r>
              <a:rPr dirty="0" sz="4400" spc="455"/>
              <a:t> </a:t>
            </a:r>
            <a:r>
              <a:rPr dirty="0" sz="4400" spc="-1185"/>
              <a:t>ษณะของคอมพวิ</a:t>
            </a:r>
            <a:r>
              <a:rPr dirty="0" sz="4400" spc="355"/>
              <a:t> </a:t>
            </a:r>
            <a:r>
              <a:rPr dirty="0" sz="4400" spc="-925"/>
              <a:t>เตอร์แบบ</a:t>
            </a:r>
            <a:r>
              <a:rPr dirty="0" sz="4400" spc="-590"/>
              <a:t> </a:t>
            </a:r>
            <a:r>
              <a:rPr dirty="0" sz="4400" spc="-1025"/>
              <a:t>RISC</a:t>
            </a:r>
            <a:endParaRPr sz="440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64135" rIns="0" bIns="0" rtlCol="0" vert="horz">
            <a:spAutoFit/>
          </a:bodyPr>
          <a:lstStyle/>
          <a:p>
            <a:pPr algn="just" marL="355600" marR="5715" indent="-342900">
              <a:lnSpc>
                <a:spcPts val="3240"/>
              </a:lnSpc>
              <a:spcBef>
                <a:spcPts val="505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pc="-465"/>
              <a:t>หลงั</a:t>
            </a:r>
            <a:r>
              <a:rPr dirty="0" spc="-459"/>
              <a:t> </a:t>
            </a:r>
            <a:r>
              <a:rPr dirty="0" spc="-525"/>
              <a:t>จากน</a:t>
            </a:r>
            <a:r>
              <a:rPr dirty="0" baseline="-2777" sz="4500" spc="-787"/>
              <a:t>้</a:t>
            </a:r>
            <a:r>
              <a:rPr dirty="0" sz="3000" spc="-525"/>
              <a:t>นั</a:t>
            </a:r>
            <a:r>
              <a:rPr dirty="0" sz="3000" spc="-520"/>
              <a:t> </a:t>
            </a:r>
            <a:r>
              <a:rPr dirty="0" sz="3000" spc="-375"/>
              <a:t>ก็จะทา˚</a:t>
            </a:r>
            <a:r>
              <a:rPr dirty="0" sz="3000" spc="-370"/>
              <a:t> </a:t>
            </a:r>
            <a:r>
              <a:rPr dirty="0" sz="3000" spc="-330"/>
              <a:t>การประมวลผลหรือเอ็กซิคิวต์ </a:t>
            </a:r>
            <a:r>
              <a:rPr dirty="0" sz="3000" spc="-575"/>
              <a:t>(Execute)</a:t>
            </a:r>
            <a:r>
              <a:rPr dirty="0" sz="3000" spc="-570"/>
              <a:t> </a:t>
            </a:r>
            <a:r>
              <a:rPr dirty="0" sz="3000" spc="-555"/>
              <a:t>แลว้</a:t>
            </a:r>
            <a:r>
              <a:rPr dirty="0" sz="3000" spc="-550"/>
              <a:t> </a:t>
            </a:r>
            <a:r>
              <a:rPr dirty="0" sz="3000" spc="-320"/>
              <a:t>จึงจะเฟ็ </a:t>
            </a:r>
            <a:r>
              <a:rPr dirty="0" sz="3000" spc="-865"/>
              <a:t>ตช </a:t>
            </a:r>
            <a:r>
              <a:rPr dirty="0" sz="3000" spc="-785"/>
              <a:t> </a:t>
            </a:r>
            <a:r>
              <a:rPr dirty="0" sz="3000" spc="-440"/>
              <a:t>ชุดคา˚</a:t>
            </a:r>
            <a:r>
              <a:rPr dirty="0" sz="3000" spc="-425"/>
              <a:t> </a:t>
            </a:r>
            <a:r>
              <a:rPr dirty="0" sz="3000" spc="-380"/>
              <a:t>สง</a:t>
            </a:r>
            <a:r>
              <a:rPr dirty="0" baseline="-2777" sz="4500" spc="-569"/>
              <a:t>่</a:t>
            </a:r>
            <a:r>
              <a:rPr dirty="0" sz="3000" spc="-380"/>
              <a:t>ั</a:t>
            </a:r>
            <a:r>
              <a:rPr dirty="0" sz="3000" spc="-254"/>
              <a:t> </a:t>
            </a:r>
            <a:r>
              <a:rPr dirty="0" sz="3000" spc="-420"/>
              <a:t>ต่อไปเขา้</a:t>
            </a:r>
            <a:r>
              <a:rPr dirty="0" sz="3000" spc="-409"/>
              <a:t> </a:t>
            </a:r>
            <a:r>
              <a:rPr dirty="0" sz="3000" spc="-465"/>
              <a:t>มาหลงั</a:t>
            </a:r>
            <a:r>
              <a:rPr dirty="0" sz="3000" spc="-254"/>
              <a:t> </a:t>
            </a:r>
            <a:r>
              <a:rPr dirty="0" sz="3000" spc="-409"/>
              <a:t>จากประมวลผลชุดคา˚</a:t>
            </a:r>
            <a:r>
              <a:rPr dirty="0" sz="3000" spc="-75"/>
              <a:t> </a:t>
            </a:r>
            <a:r>
              <a:rPr dirty="0" sz="3000" spc="-380"/>
              <a:t>สงั</a:t>
            </a:r>
            <a:r>
              <a:rPr dirty="0" baseline="-2777" sz="4500" spc="-569"/>
              <a:t>่</a:t>
            </a:r>
            <a:r>
              <a:rPr dirty="0" baseline="-2777" sz="4500" spc="-390"/>
              <a:t> </a:t>
            </a:r>
            <a:r>
              <a:rPr dirty="0" sz="3000" spc="-320"/>
              <a:t>แรกเสร็จสิ</a:t>
            </a:r>
            <a:r>
              <a:rPr dirty="0" baseline="-2777" sz="4500" spc="-480"/>
              <a:t>้</a:t>
            </a:r>
            <a:r>
              <a:rPr dirty="0" sz="3000" spc="-320"/>
              <a:t>น</a:t>
            </a:r>
            <a:endParaRPr sz="3000"/>
          </a:p>
          <a:p>
            <a:pPr algn="just" marL="355600" marR="102235" indent="-342900">
              <a:lnSpc>
                <a:spcPts val="3240"/>
              </a:lnSpc>
              <a:spcBef>
                <a:spcPts val="725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pc="-355"/>
              <a:t>วิธีการเพิ</a:t>
            </a:r>
            <a:r>
              <a:rPr dirty="0" baseline="-1851" sz="4500" spc="-532"/>
              <a:t>่</a:t>
            </a:r>
            <a:r>
              <a:rPr dirty="0" sz="3000" spc="-355"/>
              <a:t>มประสิทธิภาพดว้</a:t>
            </a:r>
            <a:r>
              <a:rPr dirty="0" sz="3000" spc="525"/>
              <a:t> </a:t>
            </a:r>
            <a:r>
              <a:rPr dirty="0" sz="3000" spc="-355"/>
              <a:t>ยการโอเวอร์แลปก็คือการเฟ็</a:t>
            </a:r>
            <a:r>
              <a:rPr dirty="0" sz="3000" spc="90"/>
              <a:t> </a:t>
            </a:r>
            <a:r>
              <a:rPr dirty="0" sz="3000" spc="-660"/>
              <a:t>ตชช์</a:t>
            </a:r>
            <a:r>
              <a:rPr dirty="0" sz="3000" spc="844"/>
              <a:t> </a:t>
            </a:r>
            <a:r>
              <a:rPr dirty="0" sz="3000" spc="-420"/>
              <a:t>ุดคา˚</a:t>
            </a:r>
            <a:r>
              <a:rPr dirty="0" sz="3000" spc="335"/>
              <a:t> </a:t>
            </a:r>
            <a:r>
              <a:rPr dirty="0" sz="3000" spc="-375"/>
              <a:t>ส</a:t>
            </a:r>
            <a:r>
              <a:rPr dirty="0" baseline="-2777" sz="4500" spc="-562"/>
              <a:t>่</a:t>
            </a:r>
            <a:r>
              <a:rPr dirty="0" sz="3000" spc="-375"/>
              <a:t>ังถดั </a:t>
            </a:r>
            <a:r>
              <a:rPr dirty="0" sz="3000" spc="-370"/>
              <a:t> </a:t>
            </a:r>
            <a:r>
              <a:rPr dirty="0" sz="3000" spc="-725"/>
              <a:t>ไปเขา</a:t>
            </a:r>
            <a:r>
              <a:rPr dirty="0" sz="3000" spc="-355"/>
              <a:t>มาก</a:t>
            </a:r>
            <a:r>
              <a:rPr dirty="0" sz="3000" spc="-355"/>
              <a:t>่</a:t>
            </a:r>
            <a:r>
              <a:rPr dirty="0" sz="3000" spc="-355"/>
              <a:t>อนที่ชุดคา˚</a:t>
            </a:r>
            <a:r>
              <a:rPr dirty="0" sz="3000" spc="-30"/>
              <a:t> </a:t>
            </a:r>
            <a:r>
              <a:rPr dirty="0" sz="3000" spc="-380"/>
              <a:t>สง</a:t>
            </a:r>
            <a:r>
              <a:rPr dirty="0" baseline="-2777" sz="4500" spc="-569"/>
              <a:t>่</a:t>
            </a:r>
            <a:r>
              <a:rPr dirty="0" sz="3000" spc="-380"/>
              <a:t>ั</a:t>
            </a:r>
            <a:r>
              <a:rPr dirty="0" sz="3000" spc="-190"/>
              <a:t> </a:t>
            </a:r>
            <a:r>
              <a:rPr dirty="0" sz="3000" spc="-459"/>
              <a:t>แรกจะทา˚</a:t>
            </a:r>
            <a:r>
              <a:rPr dirty="0" sz="3000" spc="-350"/>
              <a:t> </a:t>
            </a:r>
            <a:r>
              <a:rPr dirty="0" sz="3000" spc="-305"/>
              <a:t>เสร็จ</a:t>
            </a:r>
            <a:r>
              <a:rPr dirty="0" sz="3000" spc="-240"/>
              <a:t> </a:t>
            </a:r>
            <a:r>
              <a:rPr dirty="0" sz="3000" spc="-430"/>
              <a:t>เราเรียกวา่</a:t>
            </a:r>
            <a:r>
              <a:rPr dirty="0" sz="3000" spc="-75"/>
              <a:t> </a:t>
            </a:r>
            <a:r>
              <a:rPr dirty="0" sz="3000" spc="-365"/>
              <a:t>พรีเฟ็ตช์</a:t>
            </a:r>
            <a:r>
              <a:rPr dirty="0" sz="3000" spc="-285"/>
              <a:t> </a:t>
            </a:r>
            <a:r>
              <a:rPr dirty="0" sz="3000" spc="-530"/>
              <a:t>(Prefetch)</a:t>
            </a:r>
            <a:endParaRPr sz="3000"/>
          </a:p>
          <a:p>
            <a:pPr algn="just" marL="355600" marR="5080" indent="-342900">
              <a:lnSpc>
                <a:spcPts val="3240"/>
              </a:lnSpc>
              <a:spcBef>
                <a:spcPts val="720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pc="-295"/>
              <a:t>อีก </a:t>
            </a:r>
            <a:r>
              <a:rPr dirty="0" spc="-360"/>
              <a:t>เทคนิคท่ีคลา้</a:t>
            </a:r>
            <a:r>
              <a:rPr dirty="0" spc="75"/>
              <a:t> </a:t>
            </a:r>
            <a:r>
              <a:rPr dirty="0" spc="-680"/>
              <a:t>ยกนั</a:t>
            </a:r>
            <a:r>
              <a:rPr dirty="0" spc="-325"/>
              <a:t> </a:t>
            </a:r>
            <a:r>
              <a:rPr dirty="0" spc="-320"/>
              <a:t>เรียกว่าซุปเปอร์สเกลลาร์ </a:t>
            </a:r>
            <a:r>
              <a:rPr dirty="0" spc="-575"/>
              <a:t>(Superscalar)</a:t>
            </a:r>
            <a:r>
              <a:rPr dirty="0" spc="-355"/>
              <a:t> </a:t>
            </a:r>
            <a:r>
              <a:rPr dirty="0" spc="-285"/>
              <a:t>ซ่ึงเป็ </a:t>
            </a:r>
            <a:r>
              <a:rPr dirty="0" spc="-315"/>
              <a:t>นเทคนิคที่ </a:t>
            </a:r>
            <a:r>
              <a:rPr dirty="0" spc="-310"/>
              <a:t> </a:t>
            </a:r>
            <a:r>
              <a:rPr dirty="0" spc="-595"/>
              <a:t>ใชก้</a:t>
            </a:r>
            <a:r>
              <a:rPr dirty="0" spc="210"/>
              <a:t> </a:t>
            </a:r>
            <a:r>
              <a:rPr dirty="0" spc="210"/>
              <a:t> </a:t>
            </a:r>
            <a:r>
              <a:rPr dirty="0" spc="-869"/>
              <a:t>บั</a:t>
            </a:r>
            <a:r>
              <a:rPr dirty="0" spc="1230"/>
              <a:t> </a:t>
            </a:r>
            <a:r>
              <a:rPr dirty="0" spc="-325"/>
              <a:t>โปรเซสเซอร์ท่ีมีความสามารถรับชุดคา˚</a:t>
            </a:r>
            <a:r>
              <a:rPr dirty="0" spc="620"/>
              <a:t> </a:t>
            </a:r>
            <a:r>
              <a:rPr dirty="0" spc="-310"/>
              <a:t>ส</a:t>
            </a:r>
            <a:r>
              <a:rPr dirty="0" baseline="-2777" sz="4500" spc="-465"/>
              <a:t>่</a:t>
            </a:r>
            <a:r>
              <a:rPr dirty="0" sz="3000" spc="-310"/>
              <a:t>ังเขา้</a:t>
            </a:r>
            <a:r>
              <a:rPr dirty="0" sz="3000" spc="665"/>
              <a:t> </a:t>
            </a:r>
            <a:r>
              <a:rPr dirty="0" sz="3000" spc="-420"/>
              <a:t>ไปประมวลผลไดท้ </a:t>
            </a:r>
            <a:r>
              <a:rPr dirty="0" sz="3000" spc="-415"/>
              <a:t> </a:t>
            </a:r>
            <a:r>
              <a:rPr dirty="0" sz="3000" spc="-365"/>
              <a:t>ีละ</a:t>
            </a:r>
            <a:r>
              <a:rPr dirty="0" sz="3000" spc="-165"/>
              <a:t> </a:t>
            </a:r>
            <a:r>
              <a:rPr dirty="0" sz="3000" spc="-395"/>
              <a:t>หลาย</a:t>
            </a:r>
            <a:r>
              <a:rPr dirty="0" sz="3000" spc="-300"/>
              <a:t> </a:t>
            </a:r>
            <a:r>
              <a:rPr dirty="0" sz="3000" spc="-420"/>
              <a:t>ๆ</a:t>
            </a:r>
            <a:r>
              <a:rPr dirty="0" sz="3000" spc="-310"/>
              <a:t> </a:t>
            </a:r>
            <a:r>
              <a:rPr dirty="0" sz="3000" spc="-440"/>
              <a:t>ชุดคา˚</a:t>
            </a:r>
            <a:r>
              <a:rPr dirty="0" sz="3000" spc="-90"/>
              <a:t> </a:t>
            </a:r>
            <a:r>
              <a:rPr dirty="0" sz="3000" spc="-380"/>
              <a:t>สง</a:t>
            </a:r>
            <a:r>
              <a:rPr dirty="0" baseline="-2777" sz="4500" spc="-569"/>
              <a:t>่</a:t>
            </a:r>
            <a:r>
              <a:rPr dirty="0" sz="3000" spc="-380"/>
              <a:t>ั</a:t>
            </a:r>
            <a:r>
              <a:rPr dirty="0" sz="3000" spc="-280"/>
              <a:t> </a:t>
            </a:r>
            <a:r>
              <a:rPr dirty="0" sz="3000" spc="-385"/>
              <a:t>พร้อม</a:t>
            </a:r>
            <a:r>
              <a:rPr dirty="0" sz="3000" spc="-285"/>
              <a:t> </a:t>
            </a:r>
            <a:r>
              <a:rPr dirty="0" sz="3000" spc="-420"/>
              <a:t>ๆ</a:t>
            </a:r>
            <a:r>
              <a:rPr dirty="0" sz="3000" spc="-295"/>
              <a:t> </a:t>
            </a:r>
            <a:r>
              <a:rPr dirty="0" sz="3000" spc="-1120"/>
              <a:t>กน</a:t>
            </a:r>
            <a:endParaRPr sz="3000"/>
          </a:p>
          <a:p>
            <a:pPr algn="just" marL="355600" marR="5080" indent="-342900">
              <a:lnSpc>
                <a:spcPts val="3240"/>
              </a:lnSpc>
              <a:spcBef>
                <a:spcPts val="725"/>
              </a:spcBef>
              <a:buFont typeface="Arial MT"/>
              <a:buChar char="•"/>
              <a:tabLst>
                <a:tab pos="355600" algn="l"/>
              </a:tabLst>
            </a:pPr>
            <a:r>
              <a:rPr dirty="0" spc="-365"/>
              <a:t>เทคนิคไปป์ </a:t>
            </a:r>
            <a:r>
              <a:rPr dirty="0" spc="-320"/>
              <a:t>ไลน์และซุปเปอร์สเกลลาร์ไม่สามารถนา˚</a:t>
            </a:r>
            <a:r>
              <a:rPr dirty="0" spc="-315"/>
              <a:t> </a:t>
            </a:r>
            <a:r>
              <a:rPr dirty="0" spc="-455"/>
              <a:t>มาใช้กบั</a:t>
            </a:r>
            <a:r>
              <a:rPr dirty="0" spc="-450"/>
              <a:t> </a:t>
            </a:r>
            <a:r>
              <a:rPr dirty="0" spc="-695"/>
              <a:t>CISC</a:t>
            </a:r>
            <a:r>
              <a:rPr dirty="0" spc="-690"/>
              <a:t> </a:t>
            </a:r>
            <a:r>
              <a:rPr dirty="0" spc="-880"/>
              <a:t>ได </a:t>
            </a:r>
            <a:r>
              <a:rPr dirty="0" spc="-785"/>
              <a:t> </a:t>
            </a:r>
            <a:r>
              <a:rPr dirty="0" spc="-315"/>
              <a:t>เนื่องจาก </a:t>
            </a:r>
            <a:r>
              <a:rPr dirty="0" spc="-700"/>
              <a:t>CISC</a:t>
            </a:r>
            <a:r>
              <a:rPr dirty="0" spc="-695"/>
              <a:t> </a:t>
            </a:r>
            <a:r>
              <a:rPr dirty="0" spc="-405"/>
              <a:t>มีความยาวของชุดคา˚</a:t>
            </a:r>
            <a:r>
              <a:rPr dirty="0" spc="-400"/>
              <a:t> </a:t>
            </a:r>
            <a:r>
              <a:rPr dirty="0" spc="-380"/>
              <a:t>ส</a:t>
            </a:r>
            <a:r>
              <a:rPr dirty="0" baseline="-2777" sz="4500" spc="-569"/>
              <a:t>่</a:t>
            </a:r>
            <a:r>
              <a:rPr dirty="0" sz="3000" spc="-380"/>
              <a:t>งั</a:t>
            </a:r>
            <a:r>
              <a:rPr dirty="0" sz="3000" spc="-375"/>
              <a:t> </a:t>
            </a:r>
            <a:r>
              <a:rPr dirty="0" sz="3000" spc="-315"/>
              <a:t>ท่ีไม่แน่นอน </a:t>
            </a:r>
            <a:r>
              <a:rPr dirty="0" sz="3000" spc="-370"/>
              <a:t>และ </a:t>
            </a:r>
            <a:r>
              <a:rPr dirty="0" sz="3000" spc="-605"/>
              <a:t>Addressing</a:t>
            </a:r>
            <a:r>
              <a:rPr dirty="0" sz="3000" spc="-600"/>
              <a:t> </a:t>
            </a:r>
            <a:r>
              <a:rPr dirty="0" sz="3000" spc="-1005"/>
              <a:t>mode </a:t>
            </a:r>
            <a:r>
              <a:rPr dirty="0" sz="3000" spc="-785"/>
              <a:t> </a:t>
            </a:r>
            <a:r>
              <a:rPr dirty="0" sz="3000" spc="-365"/>
              <a:t>ที่หลากหลายและซบซอนทาใหลดประสิทธิภาพของ</a:t>
            </a:r>
            <a:r>
              <a:rPr dirty="0" sz="3000" spc="-245"/>
              <a:t> </a:t>
            </a:r>
            <a:r>
              <a:rPr dirty="0" sz="3000" spc="-700"/>
              <a:t>CISC</a:t>
            </a:r>
            <a:r>
              <a:rPr dirty="0" sz="3000" spc="-665"/>
              <a:t> </a:t>
            </a:r>
            <a:r>
              <a:rPr dirty="0" sz="3000" spc="-300"/>
              <a:t>ลง</a:t>
            </a:r>
            <a:endParaRPr sz="3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4" name="object 4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33852" y="2586355"/>
            <a:ext cx="3876040" cy="69659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latin typeface="Calibri"/>
                <a:cs typeface="Calibri"/>
              </a:rPr>
              <a:t>End</a:t>
            </a:r>
            <a:r>
              <a:rPr dirty="0" spc="-3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of</a:t>
            </a:r>
            <a:r>
              <a:rPr dirty="0" spc="-25">
                <a:latin typeface="Calibri"/>
                <a:cs typeface="Calibri"/>
              </a:rPr>
              <a:t> </a:t>
            </a:r>
            <a:r>
              <a:rPr dirty="0" spc="-10">
                <a:latin typeface="Calibri"/>
                <a:cs typeface="Calibri"/>
              </a:rPr>
              <a:t>Chapter</a:t>
            </a:r>
            <a:r>
              <a:rPr dirty="0" spc="-6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79244" y="405206"/>
            <a:ext cx="5975985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1065"/>
              <a:t>แนวคดการออกแบบไมโครโพรเซสเซอร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0036" y="1478280"/>
            <a:ext cx="7275575" cy="437540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888742" y="5807266"/>
            <a:ext cx="3674110" cy="8191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3145"/>
              </a:lnSpc>
            </a:pPr>
            <a:r>
              <a:rPr dirty="0" sz="2800" spc="-525" b="1">
                <a:latin typeface="Tahoma"/>
                <a:cs typeface="Tahoma"/>
              </a:rPr>
              <a:t>รหัสคาสั่งแบบ</a:t>
            </a:r>
            <a:r>
              <a:rPr dirty="0" sz="2800" spc="-290" b="1">
                <a:latin typeface="Tahoma"/>
                <a:cs typeface="Tahoma"/>
              </a:rPr>
              <a:t> </a:t>
            </a:r>
            <a:r>
              <a:rPr dirty="0" sz="2800" spc="-690" b="1">
                <a:latin typeface="Tahoma"/>
                <a:cs typeface="Tahoma"/>
              </a:rPr>
              <a:t>3-Address</a:t>
            </a:r>
            <a:r>
              <a:rPr dirty="0" sz="2800" spc="-290" b="1">
                <a:latin typeface="Tahoma"/>
                <a:cs typeface="Tahoma"/>
              </a:rPr>
              <a:t> </a:t>
            </a:r>
            <a:r>
              <a:rPr dirty="0" sz="2800" spc="-635" b="1">
                <a:latin typeface="Tahoma"/>
                <a:cs typeface="Tahoma"/>
              </a:rPr>
              <a:t>Instruction</a:t>
            </a:r>
            <a:endParaRPr sz="2800">
              <a:latin typeface="Tahoma"/>
              <a:cs typeface="Tahoma"/>
            </a:endParaRPr>
          </a:p>
          <a:p>
            <a:pPr marL="599440">
              <a:lnSpc>
                <a:spcPct val="100000"/>
              </a:lnSpc>
              <a:spcBef>
                <a:spcPts val="1700"/>
              </a:spcBef>
            </a:pPr>
            <a:r>
              <a:rPr dirty="0" sz="1200" spc="-5">
                <a:solidFill>
                  <a:srgbClr val="888888"/>
                </a:solidFill>
                <a:latin typeface="Calibri"/>
                <a:cs typeface="Calibri"/>
              </a:rPr>
              <a:t>Computer</a:t>
            </a:r>
            <a:r>
              <a:rPr dirty="0" sz="1200" spc="-45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 spc="-10">
                <a:solidFill>
                  <a:srgbClr val="888888"/>
                </a:solidFill>
                <a:latin typeface="Calibri"/>
                <a:cs typeface="Calibri"/>
              </a:rPr>
              <a:t>System</a:t>
            </a:r>
            <a:r>
              <a:rPr dirty="0" sz="1200" spc="-15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>
                <a:solidFill>
                  <a:srgbClr val="888888"/>
                </a:solidFill>
                <a:latin typeface="Calibri"/>
                <a:cs typeface="Calibri"/>
              </a:rPr>
              <a:t>and</a:t>
            </a:r>
            <a:r>
              <a:rPr dirty="0" sz="1200" spc="-30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 spc="-5">
                <a:solidFill>
                  <a:srgbClr val="888888"/>
                </a:solidFill>
                <a:latin typeface="Calibri"/>
                <a:cs typeface="Calibri"/>
              </a:rPr>
              <a:t>Architecture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527542" y="6419027"/>
            <a:ext cx="81280" cy="20066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410"/>
              </a:lnSpc>
            </a:pPr>
            <a:r>
              <a:rPr dirty="0" sz="1200" spc="-229">
                <a:solidFill>
                  <a:srgbClr val="888888"/>
                </a:solidFill>
                <a:latin typeface="Arial MT"/>
                <a:cs typeface="Arial MT"/>
              </a:rPr>
              <a:t>3</a:t>
            </a:r>
            <a:endParaRPr sz="1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79244" y="405206"/>
            <a:ext cx="5975985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1065"/>
              <a:t>แนวคดการออกแบบไมโครโพรเซสเซอร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2894" y="1114044"/>
            <a:ext cx="7078981" cy="490575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888742" y="5807266"/>
            <a:ext cx="3674110" cy="8191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3145"/>
              </a:lnSpc>
            </a:pPr>
            <a:r>
              <a:rPr dirty="0" sz="2800" spc="-525" b="1">
                <a:latin typeface="Tahoma"/>
                <a:cs typeface="Tahoma"/>
              </a:rPr>
              <a:t>รหัสคาสั่งแบบ</a:t>
            </a:r>
            <a:r>
              <a:rPr dirty="0" sz="2800" spc="-290" b="1">
                <a:latin typeface="Tahoma"/>
                <a:cs typeface="Tahoma"/>
              </a:rPr>
              <a:t> </a:t>
            </a:r>
            <a:r>
              <a:rPr dirty="0" sz="2800" spc="-690" b="1">
                <a:latin typeface="Tahoma"/>
                <a:cs typeface="Tahoma"/>
              </a:rPr>
              <a:t>2-Address</a:t>
            </a:r>
            <a:r>
              <a:rPr dirty="0" sz="2800" spc="-290" b="1">
                <a:latin typeface="Tahoma"/>
                <a:cs typeface="Tahoma"/>
              </a:rPr>
              <a:t> </a:t>
            </a:r>
            <a:r>
              <a:rPr dirty="0" sz="2800" spc="-635" b="1">
                <a:latin typeface="Tahoma"/>
                <a:cs typeface="Tahoma"/>
              </a:rPr>
              <a:t>Instruction</a:t>
            </a:r>
            <a:endParaRPr sz="2800">
              <a:latin typeface="Tahoma"/>
              <a:cs typeface="Tahoma"/>
            </a:endParaRPr>
          </a:p>
          <a:p>
            <a:pPr marL="599440">
              <a:lnSpc>
                <a:spcPct val="100000"/>
              </a:lnSpc>
              <a:spcBef>
                <a:spcPts val="1700"/>
              </a:spcBef>
            </a:pPr>
            <a:r>
              <a:rPr dirty="0" sz="1200" spc="-5">
                <a:solidFill>
                  <a:srgbClr val="888888"/>
                </a:solidFill>
                <a:latin typeface="Calibri"/>
                <a:cs typeface="Calibri"/>
              </a:rPr>
              <a:t>Computer</a:t>
            </a:r>
            <a:r>
              <a:rPr dirty="0" sz="1200" spc="-45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 spc="-10">
                <a:solidFill>
                  <a:srgbClr val="888888"/>
                </a:solidFill>
                <a:latin typeface="Calibri"/>
                <a:cs typeface="Calibri"/>
              </a:rPr>
              <a:t>System</a:t>
            </a:r>
            <a:r>
              <a:rPr dirty="0" sz="1200" spc="-15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>
                <a:solidFill>
                  <a:srgbClr val="888888"/>
                </a:solidFill>
                <a:latin typeface="Calibri"/>
                <a:cs typeface="Calibri"/>
              </a:rPr>
              <a:t>and</a:t>
            </a:r>
            <a:r>
              <a:rPr dirty="0" sz="1200" spc="-30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 spc="-5">
                <a:solidFill>
                  <a:srgbClr val="888888"/>
                </a:solidFill>
                <a:latin typeface="Calibri"/>
                <a:cs typeface="Calibri"/>
              </a:rPr>
              <a:t>Architecture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502142" y="6419027"/>
            <a:ext cx="132080" cy="20066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 spc="-229">
                <a:solidFill>
                  <a:srgbClr val="888888"/>
                </a:solidFill>
                <a:latin typeface="Arial MT"/>
                <a:cs typeface="Arial MT"/>
              </a:rPr>
              <a:t>4</a:t>
            </a:fld>
            <a:endParaRPr sz="1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79244" y="405206"/>
            <a:ext cx="5975985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1065"/>
              <a:t>แนวคดการออกแบบไมโครโพรเซสเซอร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13688" y="1138427"/>
            <a:ext cx="6469379" cy="46863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888742" y="5807266"/>
            <a:ext cx="3674110" cy="8191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3145"/>
              </a:lnSpc>
            </a:pPr>
            <a:r>
              <a:rPr dirty="0" sz="2800" spc="-525" b="1">
                <a:latin typeface="Tahoma"/>
                <a:cs typeface="Tahoma"/>
              </a:rPr>
              <a:t>รหัสคาสั่งแบบ</a:t>
            </a:r>
            <a:r>
              <a:rPr dirty="0" sz="2800" spc="-290" b="1">
                <a:latin typeface="Tahoma"/>
                <a:cs typeface="Tahoma"/>
              </a:rPr>
              <a:t> </a:t>
            </a:r>
            <a:r>
              <a:rPr dirty="0" sz="2800" spc="-690" b="1">
                <a:latin typeface="Tahoma"/>
                <a:cs typeface="Tahoma"/>
              </a:rPr>
              <a:t>2-Address</a:t>
            </a:r>
            <a:r>
              <a:rPr dirty="0" sz="2800" spc="-290" b="1">
                <a:latin typeface="Tahoma"/>
                <a:cs typeface="Tahoma"/>
              </a:rPr>
              <a:t> </a:t>
            </a:r>
            <a:r>
              <a:rPr dirty="0" sz="2800" spc="-635" b="1">
                <a:latin typeface="Tahoma"/>
                <a:cs typeface="Tahoma"/>
              </a:rPr>
              <a:t>Instruction</a:t>
            </a:r>
            <a:endParaRPr sz="2800">
              <a:latin typeface="Tahoma"/>
              <a:cs typeface="Tahoma"/>
            </a:endParaRPr>
          </a:p>
          <a:p>
            <a:pPr marL="599440">
              <a:lnSpc>
                <a:spcPct val="100000"/>
              </a:lnSpc>
              <a:spcBef>
                <a:spcPts val="1700"/>
              </a:spcBef>
            </a:pPr>
            <a:r>
              <a:rPr dirty="0" sz="1200" spc="-5">
                <a:solidFill>
                  <a:srgbClr val="888888"/>
                </a:solidFill>
                <a:latin typeface="Calibri"/>
                <a:cs typeface="Calibri"/>
              </a:rPr>
              <a:t>Computer</a:t>
            </a:r>
            <a:r>
              <a:rPr dirty="0" sz="1200" spc="-45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 spc="-10">
                <a:solidFill>
                  <a:srgbClr val="888888"/>
                </a:solidFill>
                <a:latin typeface="Calibri"/>
                <a:cs typeface="Calibri"/>
              </a:rPr>
              <a:t>System</a:t>
            </a:r>
            <a:r>
              <a:rPr dirty="0" sz="1200" spc="-15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>
                <a:solidFill>
                  <a:srgbClr val="888888"/>
                </a:solidFill>
                <a:latin typeface="Calibri"/>
                <a:cs typeface="Calibri"/>
              </a:rPr>
              <a:t>and</a:t>
            </a:r>
            <a:r>
              <a:rPr dirty="0" sz="1200" spc="-30">
                <a:solidFill>
                  <a:srgbClr val="888888"/>
                </a:solidFill>
                <a:latin typeface="Calibri"/>
                <a:cs typeface="Calibri"/>
              </a:rPr>
              <a:t> </a:t>
            </a:r>
            <a:r>
              <a:rPr dirty="0" sz="1200" spc="-5">
                <a:solidFill>
                  <a:srgbClr val="888888"/>
                </a:solidFill>
                <a:latin typeface="Calibri"/>
                <a:cs typeface="Calibri"/>
              </a:rPr>
              <a:t>Architecture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502142" y="6419027"/>
            <a:ext cx="132080" cy="20066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 spc="-229">
                <a:solidFill>
                  <a:srgbClr val="888888"/>
                </a:solidFill>
                <a:latin typeface="Arial MT"/>
                <a:cs typeface="Arial MT"/>
              </a:rPr>
              <a:t>4</a:t>
            </a:fld>
            <a:endParaRPr sz="1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87673" y="406730"/>
            <a:ext cx="2157730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665" b="0">
                <a:latin typeface="Microsoft Sans Serif"/>
                <a:cs typeface="Microsoft Sans Serif"/>
              </a:rPr>
              <a:t>ก</a:t>
            </a:r>
            <a:r>
              <a:rPr dirty="0" spc="-590" b="0">
                <a:latin typeface="Microsoft Sans Serif"/>
                <a:cs typeface="Microsoft Sans Serif"/>
              </a:rPr>
              <a:t>า</a:t>
            </a:r>
            <a:r>
              <a:rPr dirty="0" spc="-620" b="0">
                <a:latin typeface="Microsoft Sans Serif"/>
                <a:cs typeface="Microsoft Sans Serif"/>
              </a:rPr>
              <a:t>ร</a:t>
            </a:r>
            <a:r>
              <a:rPr dirty="0" spc="-515" b="0">
                <a:latin typeface="Microsoft Sans Serif"/>
                <a:cs typeface="Microsoft Sans Serif"/>
              </a:rPr>
              <a:t>เ</a:t>
            </a:r>
            <a:r>
              <a:rPr dirty="0" spc="-760" b="0">
                <a:latin typeface="Microsoft Sans Serif"/>
                <a:cs typeface="Microsoft Sans Serif"/>
              </a:rPr>
              <a:t>ข</a:t>
            </a:r>
            <a:r>
              <a:rPr dirty="0" spc="35" b="0">
                <a:latin typeface="Microsoft Sans Serif"/>
                <a:cs typeface="Microsoft Sans Serif"/>
              </a:rPr>
              <a:t>ี</a:t>
            </a:r>
            <a:r>
              <a:rPr dirty="0" spc="-690" b="0">
                <a:latin typeface="Microsoft Sans Serif"/>
                <a:cs typeface="Microsoft Sans Serif"/>
              </a:rPr>
              <a:t>ย</a:t>
            </a:r>
            <a:r>
              <a:rPr dirty="0" spc="-705" b="0">
                <a:latin typeface="Microsoft Sans Serif"/>
                <a:cs typeface="Microsoft Sans Serif"/>
              </a:rPr>
              <a:t>น</a:t>
            </a:r>
            <a:r>
              <a:rPr dirty="0" spc="-720" b="0">
                <a:latin typeface="Microsoft Sans Serif"/>
                <a:cs typeface="Microsoft Sans Serif"/>
              </a:rPr>
              <a:t>ค</a:t>
            </a:r>
            <a:r>
              <a:rPr dirty="0" spc="-1650" b="0">
                <a:latin typeface="Microsoft Sans Serif"/>
                <a:cs typeface="Microsoft Sans Serif"/>
              </a:rPr>
              <a:t>า</a:t>
            </a:r>
            <a:r>
              <a:rPr dirty="0" b="0">
                <a:latin typeface="Microsoft Sans Serif"/>
                <a:cs typeface="Microsoft Sans Serif"/>
              </a:rPr>
              <a:t>˚</a:t>
            </a:r>
            <a:r>
              <a:rPr dirty="0" spc="-125" b="0">
                <a:latin typeface="Microsoft Sans Serif"/>
                <a:cs typeface="Microsoft Sans Serif"/>
              </a:rPr>
              <a:t> </a:t>
            </a:r>
            <a:r>
              <a:rPr dirty="0" spc="-440" b="0">
                <a:latin typeface="Microsoft Sans Serif"/>
                <a:cs typeface="Microsoft Sans Serif"/>
              </a:rPr>
              <a:t>ส</a:t>
            </a:r>
            <a:r>
              <a:rPr dirty="0" spc="-1910" b="0">
                <a:latin typeface="Microsoft Sans Serif"/>
                <a:cs typeface="Microsoft Sans Serif"/>
              </a:rPr>
              <a:t>ง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898650" y="1593850"/>
          <a:ext cx="5886450" cy="36398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33525"/>
                <a:gridCol w="4333875"/>
              </a:tblGrid>
              <a:tr h="518160">
                <a:tc>
                  <a:txBody>
                    <a:bodyPr/>
                    <a:lstStyle/>
                    <a:p>
                      <a:pPr marL="180340">
                        <a:lnSpc>
                          <a:spcPts val="3165"/>
                        </a:lnSpc>
                      </a:pPr>
                      <a:r>
                        <a:rPr dirty="0" sz="2800" spc="-650" b="1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รหสช่วยจำ</a:t>
                      </a:r>
                      <a:r>
                        <a:rPr dirty="0" sz="2800" b="1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 </a:t>
                      </a:r>
                      <a:endParaRPr sz="28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algn="ctr" marL="1270">
                        <a:lnSpc>
                          <a:spcPts val="3165"/>
                        </a:lnSpc>
                      </a:pPr>
                      <a:r>
                        <a:rPr dirty="0" sz="2800" spc="-570" b="1">
                          <a:solidFill>
                            <a:srgbClr val="FFFFFF"/>
                          </a:solidFill>
                          <a:latin typeface="Tahoma"/>
                          <a:cs typeface="Tahoma"/>
                        </a:rPr>
                        <a:t>ควำมหมำย</a:t>
                      </a:r>
                      <a:endParaRPr sz="2800">
                        <a:latin typeface="Tahoma"/>
                        <a:cs typeface="Tahoma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</a:tr>
              <a:tr h="518160">
                <a:tc>
                  <a:txBody>
                    <a:bodyPr/>
                    <a:lstStyle/>
                    <a:p>
                      <a:pPr marL="91440">
                        <a:lnSpc>
                          <a:spcPts val="3240"/>
                        </a:lnSpc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ADD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3240"/>
                        </a:lnSpc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Addition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</a:tr>
              <a:tr h="518159">
                <a:tc>
                  <a:txBody>
                    <a:bodyPr/>
                    <a:lstStyle/>
                    <a:p>
                      <a:pPr marL="91440">
                        <a:lnSpc>
                          <a:spcPts val="3240"/>
                        </a:lnSpc>
                      </a:pPr>
                      <a:r>
                        <a:rPr dirty="0" sz="2800" spc="-10">
                          <a:latin typeface="Calibri"/>
                          <a:cs typeface="Calibri"/>
                        </a:rPr>
                        <a:t>SUB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3240"/>
                        </a:lnSpc>
                      </a:pPr>
                      <a:r>
                        <a:rPr dirty="0" sz="2800" spc="-15">
                          <a:latin typeface="Calibri"/>
                          <a:cs typeface="Calibri"/>
                        </a:rPr>
                        <a:t>Subtraction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</a:tr>
              <a:tr h="518160">
                <a:tc>
                  <a:txBody>
                    <a:bodyPr/>
                    <a:lstStyle/>
                    <a:p>
                      <a:pPr marL="91440">
                        <a:lnSpc>
                          <a:spcPts val="3245"/>
                        </a:lnSpc>
                      </a:pPr>
                      <a:r>
                        <a:rPr dirty="0" sz="2800" spc="-10">
                          <a:latin typeface="Calibri"/>
                          <a:cs typeface="Calibri"/>
                        </a:rPr>
                        <a:t>MPY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3245"/>
                        </a:lnSpc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Multiply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</a:tr>
              <a:tr h="518160">
                <a:tc>
                  <a:txBody>
                    <a:bodyPr/>
                    <a:lstStyle/>
                    <a:p>
                      <a:pPr marL="91440">
                        <a:lnSpc>
                          <a:spcPts val="3245"/>
                        </a:lnSpc>
                      </a:pPr>
                      <a:r>
                        <a:rPr dirty="0" sz="2800" spc="-10">
                          <a:latin typeface="Calibri"/>
                          <a:cs typeface="Calibri"/>
                        </a:rPr>
                        <a:t>DIV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3245"/>
                        </a:lnSpc>
                      </a:pPr>
                      <a:r>
                        <a:rPr dirty="0" sz="2800" spc="-10">
                          <a:latin typeface="Calibri"/>
                          <a:cs typeface="Calibri"/>
                        </a:rPr>
                        <a:t>Divide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</a:tr>
              <a:tr h="518160">
                <a:tc>
                  <a:txBody>
                    <a:bodyPr/>
                    <a:lstStyle/>
                    <a:p>
                      <a:pPr marL="91440">
                        <a:lnSpc>
                          <a:spcPts val="3245"/>
                        </a:lnSpc>
                      </a:pPr>
                      <a:r>
                        <a:rPr dirty="0" sz="2800" spc="-30">
                          <a:latin typeface="Calibri"/>
                          <a:cs typeface="Calibri"/>
                        </a:rPr>
                        <a:t>LOAD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3245"/>
                        </a:lnSpc>
                      </a:pPr>
                      <a:r>
                        <a:rPr dirty="0" sz="2800" spc="-5">
                          <a:latin typeface="Calibri"/>
                          <a:cs typeface="Calibri"/>
                        </a:rPr>
                        <a:t>Load</a:t>
                      </a:r>
                      <a:r>
                        <a:rPr dirty="0" sz="2800" spc="-2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 spc="-20">
                          <a:latin typeface="Calibri"/>
                          <a:cs typeface="Calibri"/>
                        </a:rPr>
                        <a:t>Data from</a:t>
                      </a:r>
                      <a:r>
                        <a:rPr dirty="0" sz="2800" spc="-10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 spc="-5">
                          <a:latin typeface="Calibri"/>
                          <a:cs typeface="Calibri"/>
                        </a:rPr>
                        <a:t>Memory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</a:tr>
              <a:tr h="518159">
                <a:tc>
                  <a:txBody>
                    <a:bodyPr/>
                    <a:lstStyle/>
                    <a:p>
                      <a:pPr marL="91440">
                        <a:lnSpc>
                          <a:spcPts val="3245"/>
                        </a:lnSpc>
                      </a:pPr>
                      <a:r>
                        <a:rPr dirty="0" sz="2800" spc="-35">
                          <a:latin typeface="Calibri"/>
                          <a:cs typeface="Calibri"/>
                        </a:rPr>
                        <a:t>STOR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3245"/>
                        </a:lnSpc>
                      </a:pPr>
                      <a:r>
                        <a:rPr dirty="0" sz="2800" spc="-20">
                          <a:latin typeface="Calibri"/>
                          <a:cs typeface="Calibri"/>
                        </a:rPr>
                        <a:t>Store</a:t>
                      </a:r>
                      <a:r>
                        <a:rPr dirty="0" sz="2800" spc="-1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 spc="-20">
                          <a:latin typeface="Calibri"/>
                          <a:cs typeface="Calibri"/>
                        </a:rPr>
                        <a:t>Data</a:t>
                      </a:r>
                      <a:r>
                        <a:rPr dirty="0" sz="2800" spc="-1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 spc="-20">
                          <a:latin typeface="Calibri"/>
                          <a:cs typeface="Calibri"/>
                        </a:rPr>
                        <a:t>to</a:t>
                      </a:r>
                      <a:r>
                        <a:rPr dirty="0" sz="2800" spc="-15"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2800" spc="-5">
                          <a:latin typeface="Calibri"/>
                          <a:cs typeface="Calibri"/>
                        </a:rPr>
                        <a:t>Memory</a:t>
                      </a:r>
                      <a:endParaRPr sz="2800">
                        <a:latin typeface="Calibri"/>
                        <a:cs typeface="Calibri"/>
                      </a:endParaRPr>
                    </a:p>
                  </a:txBody>
                  <a:tcPr marL="0" marR="0" marB="0" marT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39948" y="282905"/>
            <a:ext cx="4016375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850"/>
              <a:t>Y</a:t>
            </a:r>
            <a:r>
              <a:rPr dirty="0" spc="-560"/>
              <a:t> </a:t>
            </a:r>
            <a:r>
              <a:rPr dirty="0" spc="-1945"/>
              <a:t>=</a:t>
            </a:r>
            <a:r>
              <a:rPr dirty="0" spc="-575"/>
              <a:t> </a:t>
            </a:r>
            <a:r>
              <a:rPr dirty="0" spc="-975"/>
              <a:t>(A</a:t>
            </a:r>
            <a:r>
              <a:rPr dirty="0" spc="-575"/>
              <a:t> </a:t>
            </a:r>
            <a:r>
              <a:rPr dirty="0" spc="-930"/>
              <a:t>-</a:t>
            </a:r>
            <a:r>
              <a:rPr dirty="0" spc="-570"/>
              <a:t> </a:t>
            </a:r>
            <a:r>
              <a:rPr dirty="0" spc="-1275"/>
              <a:t>B</a:t>
            </a:r>
            <a:r>
              <a:rPr dirty="0" spc="-840"/>
              <a:t>)</a:t>
            </a:r>
            <a:r>
              <a:rPr dirty="0" spc="-565"/>
              <a:t> </a:t>
            </a:r>
            <a:r>
              <a:rPr dirty="0" spc="-2370"/>
              <a:t>%</a:t>
            </a:r>
            <a:r>
              <a:rPr dirty="0" spc="-585"/>
              <a:t> </a:t>
            </a:r>
            <a:r>
              <a:rPr dirty="0" spc="-935"/>
              <a:t>(C</a:t>
            </a:r>
            <a:r>
              <a:rPr dirty="0" spc="-580"/>
              <a:t> </a:t>
            </a:r>
            <a:r>
              <a:rPr dirty="0" spc="-1945"/>
              <a:t>+</a:t>
            </a:r>
            <a:r>
              <a:rPr dirty="0" spc="-565"/>
              <a:t> </a:t>
            </a:r>
            <a:r>
              <a:rPr dirty="0" spc="-1235"/>
              <a:t>D</a:t>
            </a:r>
            <a:r>
              <a:rPr dirty="0" spc="-565"/>
              <a:t> </a:t>
            </a:r>
            <a:r>
              <a:rPr dirty="0" sz="3200" spc="-980"/>
              <a:t>*</a:t>
            </a:r>
            <a:r>
              <a:rPr dirty="0" sz="3200" spc="-415"/>
              <a:t> </a:t>
            </a:r>
            <a:r>
              <a:rPr dirty="0" spc="-900"/>
              <a:t>E)</a:t>
            </a:r>
            <a:endParaRPr sz="32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70203" y="1086611"/>
            <a:ext cx="7551420" cy="493776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5" name="object 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35988" y="405206"/>
            <a:ext cx="6261735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1030"/>
              <a:t>โครงสร้างพน้</a:t>
            </a:r>
            <a:r>
              <a:rPr dirty="0" spc="850"/>
              <a:t> </a:t>
            </a:r>
            <a:r>
              <a:rPr dirty="0" spc="-1040"/>
              <a:t>ฐานของไมโครโพรเซสเซอร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39238" y="1322828"/>
            <a:ext cx="6294121" cy="403403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224022" y="5386527"/>
            <a:ext cx="2796540" cy="4521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800" spc="-630" b="1">
                <a:latin typeface="Tahoma"/>
                <a:cs typeface="Tahoma"/>
              </a:rPr>
              <a:t>โครงสร้างอย่างง่ายภายในซีพยี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6" name="object 6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35988" y="405206"/>
            <a:ext cx="6261735" cy="697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1030"/>
              <a:t>โครงสร้างพน้</a:t>
            </a:r>
            <a:r>
              <a:rPr dirty="0" spc="850"/>
              <a:t> </a:t>
            </a:r>
            <a:r>
              <a:rPr dirty="0" spc="-1040"/>
              <a:t>ฐานของไมโครโพรเซสเซอร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59073" y="5691327"/>
            <a:ext cx="2778760" cy="4521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800" spc="-595" b="1">
                <a:latin typeface="Tahoma"/>
                <a:cs typeface="Tahoma"/>
              </a:rPr>
              <a:t>โครงสร้างอย่างง่ายของ</a:t>
            </a:r>
            <a:r>
              <a:rPr dirty="0" sz="2800" spc="-40" b="1">
                <a:latin typeface="Tahoma"/>
                <a:cs typeface="Tahoma"/>
              </a:rPr>
              <a:t> </a:t>
            </a:r>
            <a:r>
              <a:rPr dirty="0" sz="2800" spc="-565" b="1">
                <a:latin typeface="Tahoma"/>
                <a:cs typeface="Tahoma"/>
              </a:rPr>
              <a:t>ALU</a:t>
            </a:r>
            <a:endParaRPr sz="28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7075" y="1213103"/>
            <a:ext cx="8887968" cy="473659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pc="-229"/>
              <a:t>10</a:t>
            </a:fld>
          </a:p>
        </p:txBody>
      </p:sp>
      <p:sp>
        <p:nvSpPr>
          <p:cNvPr id="6" name="object 6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240"/>
              </a:lnSpc>
            </a:pPr>
            <a:r>
              <a:rPr dirty="0" spc="-5"/>
              <a:t>Computer</a:t>
            </a:r>
            <a:r>
              <a:rPr dirty="0" spc="-45"/>
              <a:t> </a:t>
            </a:r>
            <a:r>
              <a:rPr dirty="0" spc="-10"/>
              <a:t>System</a:t>
            </a:r>
            <a:r>
              <a:rPr dirty="0" spc="-20"/>
              <a:t> </a:t>
            </a:r>
            <a:r>
              <a:rPr dirty="0"/>
              <a:t>and</a:t>
            </a:r>
            <a:r>
              <a:rPr dirty="0" spc="-30"/>
              <a:t> </a:t>
            </a:r>
            <a:r>
              <a:rPr dirty="0" spc="-5"/>
              <a:t>Architecture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Computer Science</dc:creator>
  <dc:title>ระบบคอมพิวเตอร์และสถาปัตยกรรม (Computer System and Architecture)</dc:title>
  <dcterms:created xsi:type="dcterms:W3CDTF">2024-01-31T15:22:32Z</dcterms:created>
  <dcterms:modified xsi:type="dcterms:W3CDTF">2024-01-31T15:22:32Z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2020-11-30T00:00:00Z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2024-01-31T00:00:00Z</vt:filetime>
  </property>
</Properties>
</file>